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6.xml" ContentType="application/vnd.openxmlformats-officedocument.presentationml.notesSlide+xml"/>
  <Override PartName="/ppt/charts/chart15.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21" r:id="rId2"/>
  </p:sldMasterIdLst>
  <p:notesMasterIdLst>
    <p:notesMasterId r:id="rId44"/>
  </p:notesMasterIdLst>
  <p:handoutMasterIdLst>
    <p:handoutMasterId r:id="rId45"/>
  </p:handoutMasterIdLst>
  <p:sldIdLst>
    <p:sldId id="564" r:id="rId3"/>
    <p:sldId id="567" r:id="rId4"/>
    <p:sldId id="562" r:id="rId5"/>
    <p:sldId id="575" r:id="rId6"/>
    <p:sldId id="542" r:id="rId7"/>
    <p:sldId id="531" r:id="rId8"/>
    <p:sldId id="534" r:id="rId9"/>
    <p:sldId id="574" r:id="rId10"/>
    <p:sldId id="576" r:id="rId11"/>
    <p:sldId id="582" r:id="rId12"/>
    <p:sldId id="581" r:id="rId13"/>
    <p:sldId id="601" r:id="rId14"/>
    <p:sldId id="602" r:id="rId15"/>
    <p:sldId id="579" r:id="rId16"/>
    <p:sldId id="603" r:id="rId17"/>
    <p:sldId id="578" r:id="rId18"/>
    <p:sldId id="577" r:id="rId19"/>
    <p:sldId id="568" r:id="rId20"/>
    <p:sldId id="604" r:id="rId21"/>
    <p:sldId id="605" r:id="rId22"/>
    <p:sldId id="585" r:id="rId23"/>
    <p:sldId id="584" r:id="rId24"/>
    <p:sldId id="583" r:id="rId25"/>
    <p:sldId id="533" r:id="rId26"/>
    <p:sldId id="611" r:id="rId27"/>
    <p:sldId id="589" r:id="rId28"/>
    <p:sldId id="607" r:id="rId29"/>
    <p:sldId id="588" r:id="rId30"/>
    <p:sldId id="587" r:id="rId31"/>
    <p:sldId id="591" r:id="rId32"/>
    <p:sldId id="610" r:id="rId33"/>
    <p:sldId id="590" r:id="rId34"/>
    <p:sldId id="599" r:id="rId35"/>
    <p:sldId id="592" r:id="rId36"/>
    <p:sldId id="593" r:id="rId37"/>
    <p:sldId id="594" r:id="rId38"/>
    <p:sldId id="595" r:id="rId39"/>
    <p:sldId id="608" r:id="rId40"/>
    <p:sldId id="596" r:id="rId41"/>
    <p:sldId id="609" r:id="rId42"/>
    <p:sldId id="597"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era Garechana" initials="CG" lastIdx="1" clrIdx="0">
    <p:extLst>
      <p:ext uri="{19B8F6BF-5375-455C-9EA6-DF929625EA0E}">
        <p15:presenceInfo xmlns:p15="http://schemas.microsoft.com/office/powerpoint/2012/main" userId="S::cgarechana@cityofboise.org::b0218d11-d8d9-46f2-9134-57f88c8a9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6A149"/>
    <a:srgbClr val="DE6736"/>
    <a:srgbClr val="84754E"/>
    <a:srgbClr val="6D6D66"/>
    <a:srgbClr val="4F5149"/>
    <a:srgbClr val="00273B"/>
    <a:srgbClr val="001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5380" autoAdjust="0"/>
  </p:normalViewPr>
  <p:slideViewPr>
    <p:cSldViewPr>
      <p:cViewPr varScale="1">
        <p:scale>
          <a:sx n="52" d="100"/>
          <a:sy n="52" d="100"/>
        </p:scale>
        <p:origin x="96" y="462"/>
      </p:cViewPr>
      <p:guideLst>
        <p:guide orient="horz" pos="2160"/>
        <p:guide pos="3840"/>
      </p:guideLst>
    </p:cSldViewPr>
  </p:slideViewPr>
  <p:outlineViewPr>
    <p:cViewPr>
      <p:scale>
        <a:sx n="33" d="100"/>
        <a:sy n="33" d="100"/>
      </p:scale>
      <p:origin x="0" y="-676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7" d="100"/>
          <a:sy n="67" d="100"/>
        </p:scale>
        <p:origin x="327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I am a (please check all that applies).</a:t>
            </a:r>
          </a:p>
        </c:rich>
      </c:tx>
      <c:overlay val="0"/>
    </c:title>
    <c:autoTitleDeleted val="0"/>
    <c:plotArea>
      <c:layout>
        <c:manualLayout>
          <c:layoutTarget val="inner"/>
          <c:xMode val="edge"/>
          <c:yMode val="edge"/>
          <c:x val="4.4956805895951746E-2"/>
          <c:y val="0.10526284970824755"/>
          <c:w val="0.9373831499539379"/>
          <c:h val="0.70691654522044656"/>
        </c:manualLayout>
      </c:layout>
      <c:barChart>
        <c:barDir val="col"/>
        <c:grouping val="clustered"/>
        <c:varyColors val="0"/>
        <c:ser>
          <c:idx val="0"/>
          <c:order val="0"/>
          <c:tx>
            <c:strRef>
              <c:f>'Question 1'!$B$3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1'!$A$4:$A$11</c:f>
              <c:strCache>
                <c:ptCount val="8"/>
                <c:pt idx="0">
                  <c:v>Person with a disability</c:v>
                </c:pt>
                <c:pt idx="1">
                  <c:v>Family member, friend, or caregiver of a person with a disability</c:v>
                </c:pt>
                <c:pt idx="2">
                  <c:v>Employed or volunteer at an organization that provides services to people with disabilities</c:v>
                </c:pt>
                <c:pt idx="3">
                  <c:v>Merchant or businessperson</c:v>
                </c:pt>
                <c:pt idx="4">
                  <c:v>Resident of the City of Boise</c:v>
                </c:pt>
                <c:pt idx="5">
                  <c:v>Employed within the City of Boise</c:v>
                </c:pt>
                <c:pt idx="6">
                  <c:v>I do not work or live in the City of Boise, but I visit sometimes</c:v>
                </c:pt>
                <c:pt idx="7">
                  <c:v>Other (please specify)</c:v>
                </c:pt>
              </c:strCache>
            </c:strRef>
          </c:cat>
          <c:val>
            <c:numRef>
              <c:f>'Question 1'!$B$4:$B$11</c:f>
              <c:numCache>
                <c:formatCode>0.00%</c:formatCode>
                <c:ptCount val="8"/>
                <c:pt idx="0">
                  <c:v>0.31309999999999999</c:v>
                </c:pt>
                <c:pt idx="1">
                  <c:v>0.2828</c:v>
                </c:pt>
                <c:pt idx="2">
                  <c:v>0.2424</c:v>
                </c:pt>
                <c:pt idx="3">
                  <c:v>4.0399999999999998E-2</c:v>
                </c:pt>
                <c:pt idx="4">
                  <c:v>0.78790000000000004</c:v>
                </c:pt>
                <c:pt idx="5">
                  <c:v>0.37369999999999998</c:v>
                </c:pt>
                <c:pt idx="6">
                  <c:v>1.01E-2</c:v>
                </c:pt>
                <c:pt idx="7">
                  <c:v>3.0300000000000001E-2</c:v>
                </c:pt>
              </c:numCache>
            </c:numRef>
          </c:val>
          <c:extLst>
            <c:ext xmlns:c16="http://schemas.microsoft.com/office/drawing/2014/chart" uri="{C3380CC4-5D6E-409C-BE32-E72D297353CC}">
              <c16:uniqueId val="{00000000-550E-4627-BCDC-2CFC1EB8F60D}"/>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On average, where do you utilize Boise sidewalks the most?</a:t>
            </a:r>
          </a:p>
        </c:rich>
      </c:tx>
      <c:layout>
        <c:manualLayout>
          <c:xMode val="edge"/>
          <c:yMode val="edge"/>
          <c:x val="0.14456865589169776"/>
          <c:y val="1.3452024203051421E-2"/>
        </c:manualLayout>
      </c:layout>
      <c:overlay val="0"/>
    </c:title>
    <c:autoTitleDeleted val="0"/>
    <c:plotArea>
      <c:layout/>
      <c:barChart>
        <c:barDir val="col"/>
        <c:grouping val="clustered"/>
        <c:varyColors val="0"/>
        <c:ser>
          <c:idx val="0"/>
          <c:order val="0"/>
          <c:tx>
            <c:strRef>
              <c:f>'Question 12'!$B$3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12'!$A$4:$A$8</c:f>
              <c:strCache>
                <c:ptCount val="5"/>
                <c:pt idx="0">
                  <c:v>Downtown Boise</c:v>
                </c:pt>
                <c:pt idx="1">
                  <c:v>Your Neighborhood</c:v>
                </c:pt>
                <c:pt idx="2">
                  <c:v>Near your workplace</c:v>
                </c:pt>
                <c:pt idx="3">
                  <c:v>Around the stores you shop</c:v>
                </c:pt>
                <c:pt idx="4">
                  <c:v>Other (please specify)</c:v>
                </c:pt>
              </c:strCache>
            </c:strRef>
          </c:cat>
          <c:val>
            <c:numRef>
              <c:f>'Question 12'!$B$4:$B$8</c:f>
              <c:numCache>
                <c:formatCode>0.00%</c:formatCode>
                <c:ptCount val="5"/>
                <c:pt idx="0">
                  <c:v>0.25509999999999999</c:v>
                </c:pt>
                <c:pt idx="1">
                  <c:v>0.58160000000000001</c:v>
                </c:pt>
                <c:pt idx="2">
                  <c:v>1.0200000000000001E-2</c:v>
                </c:pt>
                <c:pt idx="3">
                  <c:v>6.1199999999999997E-2</c:v>
                </c:pt>
                <c:pt idx="4">
                  <c:v>9.1799999999999993E-2</c:v>
                </c:pt>
              </c:numCache>
            </c:numRef>
          </c:val>
          <c:extLst>
            <c:ext xmlns:c16="http://schemas.microsoft.com/office/drawing/2014/chart" uri="{C3380CC4-5D6E-409C-BE32-E72D297353CC}">
              <c16:uniqueId val="{00000000-C235-41E2-A0C9-558C17C227D2}"/>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Which of the situations listed below make it most difficult for you to navigate a sidewalk or curb ramp? Select your top 3 choices.</a:t>
            </a:r>
          </a:p>
        </c:rich>
      </c:tx>
      <c:overlay val="0"/>
    </c:title>
    <c:autoTitleDeleted val="0"/>
    <c:plotArea>
      <c:layout>
        <c:manualLayout>
          <c:layoutTarget val="inner"/>
          <c:xMode val="edge"/>
          <c:yMode val="edge"/>
          <c:x val="6.2149565288713911E-2"/>
          <c:y val="0.13407760595022575"/>
          <c:w val="0.84035084481627298"/>
          <c:h val="0.61885994721573934"/>
        </c:manualLayout>
      </c:layout>
      <c:barChart>
        <c:barDir val="col"/>
        <c:grouping val="clustered"/>
        <c:varyColors val="0"/>
        <c:ser>
          <c:idx val="0"/>
          <c:order val="0"/>
          <c:tx>
            <c:strRef>
              <c:f>'Question 13'!$B$3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13'!$A$4:$A$13</c:f>
              <c:strCache>
                <c:ptCount val="10"/>
                <c:pt idx="0">
                  <c:v>Sidewalk/ramp is too narrow</c:v>
                </c:pt>
                <c:pt idx="1">
                  <c:v>No curb ramp where one is needed</c:v>
                </c:pt>
                <c:pt idx="2">
                  <c:v>Slopes are too steep</c:v>
                </c:pt>
                <c:pt idx="3">
                  <c:v>Cracks in pavement</c:v>
                </c:pt>
                <c:pt idx="4">
                  <c:v>Gaps in sidewalk infrastructure</c:v>
                </c:pt>
                <c:pt idx="5">
                  <c:v>Overgrown plants</c:v>
                </c:pt>
                <c:pt idx="6">
                  <c:v>Moveable objects blocking the accessible route (Ex. Trash can, car, e-scooter, bike rack)</c:v>
                </c:pt>
                <c:pt idx="7">
                  <c:v>Fixed objects blocking the way (Ex. Light poles)</c:v>
                </c:pt>
                <c:pt idx="8">
                  <c:v>Lack of flat transition at top and/or bottom of curb ramp</c:v>
                </c:pt>
                <c:pt idx="9">
                  <c:v>Protrusions that obstruct sidewalk passage</c:v>
                </c:pt>
              </c:strCache>
            </c:strRef>
          </c:cat>
          <c:val>
            <c:numRef>
              <c:f>'Question 13'!$B$4:$B$13</c:f>
              <c:numCache>
                <c:formatCode>0.00%</c:formatCode>
                <c:ptCount val="10"/>
                <c:pt idx="0">
                  <c:v>0.2069</c:v>
                </c:pt>
                <c:pt idx="1">
                  <c:v>0.31030000000000002</c:v>
                </c:pt>
                <c:pt idx="2">
                  <c:v>0.13789999999999999</c:v>
                </c:pt>
                <c:pt idx="3">
                  <c:v>0.45979999999999999</c:v>
                </c:pt>
                <c:pt idx="4">
                  <c:v>0.48280000000000001</c:v>
                </c:pt>
                <c:pt idx="5">
                  <c:v>0.2989</c:v>
                </c:pt>
                <c:pt idx="6">
                  <c:v>0.40229999999999999</c:v>
                </c:pt>
                <c:pt idx="7">
                  <c:v>9.1999999999999998E-2</c:v>
                </c:pt>
                <c:pt idx="8">
                  <c:v>0.12640000000000001</c:v>
                </c:pt>
                <c:pt idx="9">
                  <c:v>0.1724</c:v>
                </c:pt>
              </c:numCache>
            </c:numRef>
          </c:val>
          <c:extLst>
            <c:ext xmlns:c16="http://schemas.microsoft.com/office/drawing/2014/chart" uri="{C3380CC4-5D6E-409C-BE32-E72D297353CC}">
              <c16:uniqueId val="{00000000-F48B-4210-9CD5-6CB90CD1A8D0}"/>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Do you participate in any city operated programs or activities (City Council meetings, special events, recreation classes, etc.)?</a:t>
            </a:r>
          </a:p>
        </c:rich>
      </c:tx>
      <c:overlay val="0"/>
    </c:title>
    <c:autoTitleDeleted val="0"/>
    <c:plotArea>
      <c:layout/>
      <c:barChart>
        <c:barDir val="col"/>
        <c:grouping val="clustered"/>
        <c:varyColors val="0"/>
        <c:ser>
          <c:idx val="0"/>
          <c:order val="0"/>
          <c:tx>
            <c:strRef>
              <c:f>'Question 16'!$B$3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16'!$A$4:$A$5</c:f>
              <c:strCache>
                <c:ptCount val="2"/>
                <c:pt idx="0">
                  <c:v>Yes</c:v>
                </c:pt>
                <c:pt idx="1">
                  <c:v>No</c:v>
                </c:pt>
              </c:strCache>
            </c:strRef>
          </c:cat>
          <c:val>
            <c:numRef>
              <c:f>'Question 16'!$B$4:$B$5</c:f>
              <c:numCache>
                <c:formatCode>0.00%</c:formatCode>
                <c:ptCount val="2"/>
                <c:pt idx="0">
                  <c:v>0.67709999999999992</c:v>
                </c:pt>
                <c:pt idx="1">
                  <c:v>0.32290000000000002</c:v>
                </c:pt>
              </c:numCache>
            </c:numRef>
          </c:val>
          <c:extLst>
            <c:ext xmlns:c16="http://schemas.microsoft.com/office/drawing/2014/chart" uri="{C3380CC4-5D6E-409C-BE32-E72D297353CC}">
              <c16:uniqueId val="{00000000-A2A6-46A4-AED6-2FD30449C217}"/>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In general, do you feel that the city’s programs and activities are accessible?</a:t>
            </a:r>
          </a:p>
        </c:rich>
      </c:tx>
      <c:overlay val="0"/>
    </c:title>
    <c:autoTitleDeleted val="0"/>
    <c:plotArea>
      <c:layout/>
      <c:barChart>
        <c:barDir val="col"/>
        <c:grouping val="clustered"/>
        <c:varyColors val="0"/>
        <c:ser>
          <c:idx val="0"/>
          <c:order val="0"/>
          <c:tx>
            <c:strRef>
              <c:f>'Question 17'!$B$3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17'!$A$4:$A$7</c:f>
              <c:strCache>
                <c:ptCount val="4"/>
                <c:pt idx="0">
                  <c:v>Yes</c:v>
                </c:pt>
                <c:pt idx="1">
                  <c:v>Somewhat</c:v>
                </c:pt>
                <c:pt idx="2">
                  <c:v>No</c:v>
                </c:pt>
                <c:pt idx="3">
                  <c:v>N/A</c:v>
                </c:pt>
              </c:strCache>
            </c:strRef>
          </c:cat>
          <c:val>
            <c:numRef>
              <c:f>'Question 17'!$B$4:$B$7</c:f>
              <c:numCache>
                <c:formatCode>0.00%</c:formatCode>
                <c:ptCount val="4"/>
                <c:pt idx="0">
                  <c:v>0.47420000000000001</c:v>
                </c:pt>
                <c:pt idx="1">
                  <c:v>0.38140000000000002</c:v>
                </c:pt>
                <c:pt idx="2">
                  <c:v>3.09E-2</c:v>
                </c:pt>
                <c:pt idx="3">
                  <c:v>0.1134</c:v>
                </c:pt>
              </c:numCache>
            </c:numRef>
          </c:val>
          <c:extLst>
            <c:ext xmlns:c16="http://schemas.microsoft.com/office/drawing/2014/chart" uri="{C3380CC4-5D6E-409C-BE32-E72D297353CC}">
              <c16:uniqueId val="{00000000-3298-44F6-B38C-27686C0D1EF8}"/>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t>Are you a member of any disability specific groups, networks, or services? This could be a club, a reading group, a support group, an online discussion group, or anything provided specifically for people with disabilities.</a:t>
            </a:r>
          </a:p>
        </c:rich>
      </c:tx>
      <c:overlay val="0"/>
    </c:title>
    <c:autoTitleDeleted val="0"/>
    <c:plotArea>
      <c:layout/>
      <c:barChart>
        <c:barDir val="col"/>
        <c:grouping val="clustered"/>
        <c:varyColors val="0"/>
        <c:ser>
          <c:idx val="0"/>
          <c:order val="0"/>
          <c:tx>
            <c:strRef>
              <c:f>'Question 19'!$B$3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19'!$A$4:$A$6</c:f>
              <c:strCache>
                <c:ptCount val="3"/>
                <c:pt idx="0">
                  <c:v>Yes</c:v>
                </c:pt>
                <c:pt idx="1">
                  <c:v>No</c:v>
                </c:pt>
                <c:pt idx="2">
                  <c:v>If yes, please specify group, network or service:</c:v>
                </c:pt>
              </c:strCache>
            </c:strRef>
          </c:cat>
          <c:val>
            <c:numRef>
              <c:f>'Question 19'!$B$4:$B$6</c:f>
              <c:numCache>
                <c:formatCode>0.00%</c:formatCode>
                <c:ptCount val="3"/>
                <c:pt idx="0">
                  <c:v>5.3800000000000001E-2</c:v>
                </c:pt>
                <c:pt idx="1">
                  <c:v>0.72040000000000004</c:v>
                </c:pt>
                <c:pt idx="2">
                  <c:v>0.2258</c:v>
                </c:pt>
              </c:numCache>
            </c:numRef>
          </c:val>
          <c:extLst>
            <c:ext xmlns:c16="http://schemas.microsoft.com/office/drawing/2014/chart" uri="{C3380CC4-5D6E-409C-BE32-E72D297353CC}">
              <c16:uniqueId val="{00000000-D2EA-4780-9987-CE3408D9E057}"/>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t>Prior to this survey, if you had an accessibility issue with a city facility, did you know who to contact to have this issue resolved?</a:t>
            </a:r>
          </a:p>
        </c:rich>
      </c:tx>
      <c:overlay val="0"/>
    </c:title>
    <c:autoTitleDeleted val="0"/>
    <c:plotArea>
      <c:layout/>
      <c:barChart>
        <c:barDir val="col"/>
        <c:grouping val="clustered"/>
        <c:varyColors val="0"/>
        <c:ser>
          <c:idx val="0"/>
          <c:order val="0"/>
          <c:tx>
            <c:strRef>
              <c:f>'Question 20'!$B$3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20'!$A$4:$A$5</c:f>
              <c:strCache>
                <c:ptCount val="2"/>
                <c:pt idx="0">
                  <c:v>Yes</c:v>
                </c:pt>
                <c:pt idx="1">
                  <c:v>No</c:v>
                </c:pt>
              </c:strCache>
            </c:strRef>
          </c:cat>
          <c:val>
            <c:numRef>
              <c:f>'Question 20'!$B$4:$B$5</c:f>
              <c:numCache>
                <c:formatCode>0.00%</c:formatCode>
                <c:ptCount val="2"/>
                <c:pt idx="0">
                  <c:v>0.37359999999999999</c:v>
                </c:pt>
                <c:pt idx="1">
                  <c:v>0.62639999999999996</c:v>
                </c:pt>
              </c:numCache>
            </c:numRef>
          </c:val>
          <c:extLst>
            <c:ext xmlns:c16="http://schemas.microsoft.com/office/drawing/2014/chart" uri="{C3380CC4-5D6E-409C-BE32-E72D297353CC}">
              <c16:uniqueId val="{00000000-DE6D-4255-9196-A748C2B9455A}"/>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If applicable, how would you describe your disabilities? Please check as many as apply to you.</a:t>
            </a:r>
          </a:p>
        </c:rich>
      </c:tx>
      <c:overlay val="0"/>
    </c:title>
    <c:autoTitleDeleted val="0"/>
    <c:plotArea>
      <c:layout>
        <c:manualLayout>
          <c:layoutTarget val="inner"/>
          <c:xMode val="edge"/>
          <c:yMode val="edge"/>
          <c:x val="9.8147474486702579E-2"/>
          <c:y val="0.12667369729849318"/>
          <c:w val="0.89315903321324774"/>
          <c:h val="0.59469088931997349"/>
        </c:manualLayout>
      </c:layout>
      <c:barChart>
        <c:barDir val="col"/>
        <c:grouping val="clustered"/>
        <c:varyColors val="0"/>
        <c:ser>
          <c:idx val="0"/>
          <c:order val="0"/>
          <c:tx>
            <c:strRef>
              <c:f>'Question 2'!$B$3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2'!$A$4:$A$18</c:f>
              <c:strCache>
                <c:ptCount val="15"/>
                <c:pt idx="0">
                  <c:v>Specific learning disability (SLD)</c:v>
                </c:pt>
                <c:pt idx="1">
                  <c:v>Autism spectrum disorder (ASD)</c:v>
                </c:pt>
                <c:pt idx="2">
                  <c:v>Speech or language impairment</c:v>
                </c:pt>
                <c:pt idx="3">
                  <c:v>Visual impairment, including blindness</c:v>
                </c:pt>
                <c:pt idx="4">
                  <c:v>Deafness</c:v>
                </c:pt>
                <c:pt idx="5">
                  <c:v>Hearing impairment</c:v>
                </c:pt>
                <c:pt idx="6">
                  <c:v>Orthopedic impairment</c:v>
                </c:pt>
                <c:pt idx="7">
                  <c:v>Intellectual disability</c:v>
                </c:pt>
                <c:pt idx="8">
                  <c:v>Traumatic brain injury</c:v>
                </c:pt>
                <c:pt idx="9">
                  <c:v>Multiple disabilities</c:v>
                </c:pt>
                <c:pt idx="10">
                  <c:v>Invisible disability</c:v>
                </c:pt>
                <c:pt idx="11">
                  <c:v>Mental health</c:v>
                </c:pt>
                <c:pt idx="12">
                  <c:v>Behavior health</c:v>
                </c:pt>
                <c:pt idx="13">
                  <c:v>Other health impairment</c:v>
                </c:pt>
                <c:pt idx="14">
                  <c:v>Not applicable</c:v>
                </c:pt>
              </c:strCache>
            </c:strRef>
          </c:cat>
          <c:val>
            <c:numRef>
              <c:f>'Question 2'!$B$4:$B$18</c:f>
              <c:numCache>
                <c:formatCode>0.00%</c:formatCode>
                <c:ptCount val="15"/>
                <c:pt idx="0">
                  <c:v>3.3700000000000001E-2</c:v>
                </c:pt>
                <c:pt idx="1">
                  <c:v>3.3700000000000001E-2</c:v>
                </c:pt>
                <c:pt idx="2">
                  <c:v>1.12E-2</c:v>
                </c:pt>
                <c:pt idx="3">
                  <c:v>0.1011</c:v>
                </c:pt>
                <c:pt idx="4">
                  <c:v>1.12E-2</c:v>
                </c:pt>
                <c:pt idx="5">
                  <c:v>5.62E-2</c:v>
                </c:pt>
                <c:pt idx="6">
                  <c:v>0.17979999999999999</c:v>
                </c:pt>
                <c:pt idx="7">
                  <c:v>1.12E-2</c:v>
                </c:pt>
                <c:pt idx="8">
                  <c:v>2.2499999999999999E-2</c:v>
                </c:pt>
                <c:pt idx="9">
                  <c:v>7.8700000000000006E-2</c:v>
                </c:pt>
                <c:pt idx="10">
                  <c:v>7.8700000000000006E-2</c:v>
                </c:pt>
                <c:pt idx="11">
                  <c:v>0.1011</c:v>
                </c:pt>
                <c:pt idx="12">
                  <c:v>0</c:v>
                </c:pt>
                <c:pt idx="13">
                  <c:v>5.62E-2</c:v>
                </c:pt>
                <c:pt idx="14">
                  <c:v>0.55059999999999998</c:v>
                </c:pt>
              </c:numCache>
            </c:numRef>
          </c:val>
          <c:extLst>
            <c:ext xmlns:c16="http://schemas.microsoft.com/office/drawing/2014/chart" uri="{C3380CC4-5D6E-409C-BE32-E72D297353CC}">
              <c16:uniqueId val="{00000000-CD76-4510-99A0-9C8228ACC14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How long have you lived and/or worked in Boise, ID?</a:t>
            </a:r>
          </a:p>
        </c:rich>
      </c:tx>
      <c:layout>
        <c:manualLayout>
          <c:xMode val="edge"/>
          <c:yMode val="edge"/>
          <c:x val="0.22358005249343832"/>
          <c:y val="1.3111267689242308E-2"/>
        </c:manualLayout>
      </c:layout>
      <c:overlay val="0"/>
    </c:title>
    <c:autoTitleDeleted val="0"/>
    <c:plotArea>
      <c:layout/>
      <c:barChart>
        <c:barDir val="col"/>
        <c:grouping val="clustered"/>
        <c:varyColors val="0"/>
        <c:ser>
          <c:idx val="0"/>
          <c:order val="0"/>
          <c:tx>
            <c:strRef>
              <c:f>'Question 3'!$B$3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3'!$A$4:$A$8</c:f>
              <c:strCache>
                <c:ptCount val="5"/>
                <c:pt idx="0">
                  <c:v>Less than 5 years</c:v>
                </c:pt>
                <c:pt idx="1">
                  <c:v>5-10 years</c:v>
                </c:pt>
                <c:pt idx="2">
                  <c:v>10-15 years</c:v>
                </c:pt>
                <c:pt idx="3">
                  <c:v>15+years</c:v>
                </c:pt>
                <c:pt idx="4">
                  <c:v>I do not live in the City of Boise</c:v>
                </c:pt>
              </c:strCache>
            </c:strRef>
          </c:cat>
          <c:val>
            <c:numRef>
              <c:f>'Question 3'!$B$4:$B$8</c:f>
              <c:numCache>
                <c:formatCode>0.00%</c:formatCode>
                <c:ptCount val="5"/>
                <c:pt idx="0">
                  <c:v>0.19189999999999999</c:v>
                </c:pt>
                <c:pt idx="1">
                  <c:v>0.1414</c:v>
                </c:pt>
                <c:pt idx="2">
                  <c:v>9.0899999999999995E-2</c:v>
                </c:pt>
                <c:pt idx="3">
                  <c:v>0.56569999999999998</c:v>
                </c:pt>
                <c:pt idx="4">
                  <c:v>1.01E-2</c:v>
                </c:pt>
              </c:numCache>
            </c:numRef>
          </c:val>
          <c:extLst>
            <c:ext xmlns:c16="http://schemas.microsoft.com/office/drawing/2014/chart" uri="{C3380CC4-5D6E-409C-BE32-E72D297353CC}">
              <c16:uniqueId val="{00000000-AF9D-4B54-A754-96CD5FA29B98}"/>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Regarding accessibility, how do you feel about living and working in Boise, ID?</a:t>
            </a:r>
          </a:p>
        </c:rich>
      </c:tx>
      <c:overlay val="0"/>
    </c:title>
    <c:autoTitleDeleted val="0"/>
    <c:plotArea>
      <c:layout/>
      <c:barChart>
        <c:barDir val="col"/>
        <c:grouping val="clustered"/>
        <c:varyColors val="0"/>
        <c:ser>
          <c:idx val="0"/>
          <c:order val="0"/>
          <c:tx>
            <c:strRef>
              <c:f>'Question 4'!$B$3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4'!$A$4:$A$8</c:f>
              <c:strCache>
                <c:ptCount val="5"/>
                <c:pt idx="0">
                  <c:v>Very positive</c:v>
                </c:pt>
                <c:pt idx="1">
                  <c:v>Positive</c:v>
                </c:pt>
                <c:pt idx="2">
                  <c:v>Neutral</c:v>
                </c:pt>
                <c:pt idx="3">
                  <c:v>Negative</c:v>
                </c:pt>
                <c:pt idx="4">
                  <c:v>Very negative</c:v>
                </c:pt>
              </c:strCache>
            </c:strRef>
          </c:cat>
          <c:val>
            <c:numRef>
              <c:f>'Question 4'!$B$4:$B$8</c:f>
              <c:numCache>
                <c:formatCode>0.00%</c:formatCode>
                <c:ptCount val="5"/>
                <c:pt idx="0">
                  <c:v>0.32650000000000001</c:v>
                </c:pt>
                <c:pt idx="1">
                  <c:v>0.4592</c:v>
                </c:pt>
                <c:pt idx="2">
                  <c:v>0.1429</c:v>
                </c:pt>
                <c:pt idx="3">
                  <c:v>7.1399999999999991E-2</c:v>
                </c:pt>
                <c:pt idx="4">
                  <c:v>0</c:v>
                </c:pt>
              </c:numCache>
            </c:numRef>
          </c:val>
          <c:extLst>
            <c:ext xmlns:c16="http://schemas.microsoft.com/office/drawing/2014/chart" uri="{C3380CC4-5D6E-409C-BE32-E72D297353CC}">
              <c16:uniqueId val="{00000000-87F8-42B2-8A42-F4AE0B6A9054}"/>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How often do you visit or access any city-owned building (City Hall, Idaho Ice World, etc.)?</a:t>
            </a:r>
          </a:p>
        </c:rich>
      </c:tx>
      <c:overlay val="0"/>
    </c:title>
    <c:autoTitleDeleted val="0"/>
    <c:plotArea>
      <c:layout>
        <c:manualLayout>
          <c:layoutTarget val="inner"/>
          <c:xMode val="edge"/>
          <c:yMode val="edge"/>
          <c:x val="5.1041185641268527E-2"/>
          <c:y val="0.13027596975980441"/>
          <c:w val="0.92890868904544832"/>
          <c:h val="0.8136287726068181"/>
        </c:manualLayout>
      </c:layout>
      <c:barChart>
        <c:barDir val="col"/>
        <c:grouping val="clustered"/>
        <c:varyColors val="0"/>
        <c:ser>
          <c:idx val="0"/>
          <c:order val="0"/>
          <c:tx>
            <c:strRef>
              <c:f>'Question 5'!$B$3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5'!$A$4:$A$8</c:f>
              <c:strCache>
                <c:ptCount val="5"/>
                <c:pt idx="0">
                  <c:v>Daily</c:v>
                </c:pt>
                <c:pt idx="1">
                  <c:v>Weekly</c:v>
                </c:pt>
                <c:pt idx="2">
                  <c:v>Monthly</c:v>
                </c:pt>
                <c:pt idx="3">
                  <c:v>Several times a year</c:v>
                </c:pt>
                <c:pt idx="4">
                  <c:v>Never</c:v>
                </c:pt>
              </c:strCache>
            </c:strRef>
          </c:cat>
          <c:val>
            <c:numRef>
              <c:f>'Question 5'!$B$4:$B$8</c:f>
              <c:numCache>
                <c:formatCode>0.00%</c:formatCode>
                <c:ptCount val="5"/>
                <c:pt idx="0">
                  <c:v>0.1212</c:v>
                </c:pt>
                <c:pt idx="1">
                  <c:v>0.1515</c:v>
                </c:pt>
                <c:pt idx="2">
                  <c:v>0.2424</c:v>
                </c:pt>
                <c:pt idx="3">
                  <c:v>0.37369999999999998</c:v>
                </c:pt>
                <c:pt idx="4">
                  <c:v>0.1111</c:v>
                </c:pt>
              </c:numCache>
            </c:numRef>
          </c:val>
          <c:extLst>
            <c:ext xmlns:c16="http://schemas.microsoft.com/office/drawing/2014/chart" uri="{C3380CC4-5D6E-409C-BE32-E72D297353CC}">
              <c16:uniqueId val="{00000000-792D-4F07-94A2-0AF4B438AE64}"/>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How accessible is Boise? Select one choice for each building listed below:</a:t>
            </a:r>
          </a:p>
        </c:rich>
      </c:tx>
      <c:overlay val="0"/>
    </c:title>
    <c:autoTitleDeleted val="0"/>
    <c:plotArea>
      <c:layout/>
      <c:barChart>
        <c:barDir val="col"/>
        <c:grouping val="clustered"/>
        <c:varyColors val="0"/>
        <c:ser>
          <c:idx val="0"/>
          <c:order val="0"/>
          <c:tx>
            <c:strRef>
              <c:f>'[Chart in Microsoft PowerPoint]Question 6'!$B$3</c:f>
              <c:strCache>
                <c:ptCount val="1"/>
                <c:pt idx="0">
                  <c:v>Very Accessible</c:v>
                </c:pt>
              </c:strCache>
            </c:strRef>
          </c:tx>
          <c:spPr>
            <a:solidFill>
              <a:srgbClr val="00BF6F"/>
            </a:solidFill>
            <a:ln>
              <a:prstDash val="solid"/>
            </a:ln>
          </c:spPr>
          <c:invertIfNegative val="0"/>
          <c:cat>
            <c:strRef>
              <c:f>'[Chart in Microsoft PowerPoint]Question 6'!$A$4:$A$40</c:f>
              <c:strCache>
                <c:ptCount val="18"/>
                <c:pt idx="0">
                  <c:v>City Hall</c:v>
                </c:pt>
                <c:pt idx="1">
                  <c:v>City Hall West (Police and Fire HQ)</c:v>
                </c:pt>
                <c:pt idx="2">
                  <c:v>Main Library</c:v>
                </c:pt>
                <c:pt idx="3">
                  <c:v>Collister Library</c:v>
                </c:pt>
                <c:pt idx="4">
                  <c:v>Hillcrest Library</c:v>
                </c:pt>
                <c:pt idx="5">
                  <c:v>Ustick Library</c:v>
                </c:pt>
                <c:pt idx="6">
                  <c:v>Bown Crossing Library</c:v>
                </c:pt>
                <c:pt idx="7">
                  <c:v>Idaho Ice World</c:v>
                </c:pt>
                <c:pt idx="8">
                  <c:v>Dick Eardley Senior Citizen Center</c:v>
                </c:pt>
                <c:pt idx="9">
                  <c:v>Fort Boise Community Center</c:v>
                </c:pt>
                <c:pt idx="10">
                  <c:v>Boise Depot</c:v>
                </c:pt>
                <c:pt idx="11">
                  <c:v>Borah Pool House</c:v>
                </c:pt>
                <c:pt idx="12">
                  <c:v>Ivywild Pool House</c:v>
                </c:pt>
                <c:pt idx="13">
                  <c:v>Natatorium Pool House</c:v>
                </c:pt>
                <c:pt idx="14">
                  <c:v>Foothills Learning Center</c:v>
                </c:pt>
                <c:pt idx="15">
                  <c:v>Boise Urban Garden School</c:v>
                </c:pt>
                <c:pt idx="16">
                  <c:v>City of Boise Zoo</c:v>
                </c:pt>
                <c:pt idx="17">
                  <c:v>Quail Hollow Golf Course</c:v>
                </c:pt>
              </c:strCache>
              <c:extLst/>
            </c:strRef>
          </c:cat>
          <c:val>
            <c:numRef>
              <c:f>'[Chart in Microsoft PowerPoint]Question 6'!$B$4:$B$40</c:f>
              <c:numCache>
                <c:formatCode>0.00%</c:formatCode>
                <c:ptCount val="18"/>
                <c:pt idx="0">
                  <c:v>0.37630000000000002</c:v>
                </c:pt>
                <c:pt idx="1">
                  <c:v>0.22220000000000001</c:v>
                </c:pt>
                <c:pt idx="2">
                  <c:v>0.42549999999999999</c:v>
                </c:pt>
                <c:pt idx="3">
                  <c:v>0.18090000000000001</c:v>
                </c:pt>
                <c:pt idx="4">
                  <c:v>0.1978</c:v>
                </c:pt>
                <c:pt idx="5">
                  <c:v>0.28570000000000001</c:v>
                </c:pt>
                <c:pt idx="6">
                  <c:v>0.33329999999999999</c:v>
                </c:pt>
                <c:pt idx="7">
                  <c:v>0.1429</c:v>
                </c:pt>
                <c:pt idx="8">
                  <c:v>0.2747</c:v>
                </c:pt>
                <c:pt idx="9">
                  <c:v>0.34439999999999998</c:v>
                </c:pt>
                <c:pt idx="10">
                  <c:v>0.18479999999999999</c:v>
                </c:pt>
                <c:pt idx="11">
                  <c:v>4.3499999999999997E-2</c:v>
                </c:pt>
                <c:pt idx="12">
                  <c:v>6.59E-2</c:v>
                </c:pt>
                <c:pt idx="13">
                  <c:v>4.3999999999999997E-2</c:v>
                </c:pt>
                <c:pt idx="14">
                  <c:v>0.13039999999999999</c:v>
                </c:pt>
                <c:pt idx="15">
                  <c:v>6.59E-2</c:v>
                </c:pt>
                <c:pt idx="16">
                  <c:v>0.43009999999999998</c:v>
                </c:pt>
                <c:pt idx="17">
                  <c:v>8.6999999999999994E-2</c:v>
                </c:pt>
              </c:numCache>
              <c:extLst/>
            </c:numRef>
          </c:val>
          <c:extLst>
            <c:ext xmlns:c16="http://schemas.microsoft.com/office/drawing/2014/chart" uri="{C3380CC4-5D6E-409C-BE32-E72D297353CC}">
              <c16:uniqueId val="{00000000-26C0-4CF2-BB96-872B4331C9EE}"/>
            </c:ext>
          </c:extLst>
        </c:ser>
        <c:ser>
          <c:idx val="1"/>
          <c:order val="1"/>
          <c:tx>
            <c:strRef>
              <c:f>'[Chart in Microsoft PowerPoint]Question 6'!$D$3</c:f>
              <c:strCache>
                <c:ptCount val="1"/>
                <c:pt idx="0">
                  <c:v>Somewhat Accessible</c:v>
                </c:pt>
              </c:strCache>
            </c:strRef>
          </c:tx>
          <c:spPr>
            <a:solidFill>
              <a:srgbClr val="507CB6"/>
            </a:solidFill>
            <a:ln>
              <a:prstDash val="solid"/>
            </a:ln>
          </c:spPr>
          <c:invertIfNegative val="0"/>
          <c:cat>
            <c:strRef>
              <c:f>'[Chart in Microsoft PowerPoint]Question 6'!$A$4:$A$40</c:f>
              <c:strCache>
                <c:ptCount val="18"/>
                <c:pt idx="0">
                  <c:v>City Hall</c:v>
                </c:pt>
                <c:pt idx="1">
                  <c:v>City Hall West (Police and Fire HQ)</c:v>
                </c:pt>
                <c:pt idx="2">
                  <c:v>Main Library</c:v>
                </c:pt>
                <c:pt idx="3">
                  <c:v>Collister Library</c:v>
                </c:pt>
                <c:pt idx="4">
                  <c:v>Hillcrest Library</c:v>
                </c:pt>
                <c:pt idx="5">
                  <c:v>Ustick Library</c:v>
                </c:pt>
                <c:pt idx="6">
                  <c:v>Bown Crossing Library</c:v>
                </c:pt>
                <c:pt idx="7">
                  <c:v>Idaho Ice World</c:v>
                </c:pt>
                <c:pt idx="8">
                  <c:v>Dick Eardley Senior Citizen Center</c:v>
                </c:pt>
                <c:pt idx="9">
                  <c:v>Fort Boise Community Center</c:v>
                </c:pt>
                <c:pt idx="10">
                  <c:v>Boise Depot</c:v>
                </c:pt>
                <c:pt idx="11">
                  <c:v>Borah Pool House</c:v>
                </c:pt>
                <c:pt idx="12">
                  <c:v>Ivywild Pool House</c:v>
                </c:pt>
                <c:pt idx="13">
                  <c:v>Natatorium Pool House</c:v>
                </c:pt>
                <c:pt idx="14">
                  <c:v>Foothills Learning Center</c:v>
                </c:pt>
                <c:pt idx="15">
                  <c:v>Boise Urban Garden School</c:v>
                </c:pt>
                <c:pt idx="16">
                  <c:v>City of Boise Zoo</c:v>
                </c:pt>
                <c:pt idx="17">
                  <c:v>Quail Hollow Golf Course</c:v>
                </c:pt>
              </c:strCache>
              <c:extLst/>
            </c:strRef>
          </c:cat>
          <c:val>
            <c:numRef>
              <c:f>'[Chart in Microsoft PowerPoint]Question 6'!$D$4:$D$40</c:f>
              <c:numCache>
                <c:formatCode>0.00%</c:formatCode>
                <c:ptCount val="18"/>
                <c:pt idx="0">
                  <c:v>0.31180000000000002</c:v>
                </c:pt>
                <c:pt idx="1">
                  <c:v>0.16669999999999999</c:v>
                </c:pt>
                <c:pt idx="2">
                  <c:v>0.39360000000000001</c:v>
                </c:pt>
                <c:pt idx="3">
                  <c:v>9.5700000000000007E-2</c:v>
                </c:pt>
                <c:pt idx="4">
                  <c:v>7.690000000000001E-2</c:v>
                </c:pt>
                <c:pt idx="5">
                  <c:v>6.59E-2</c:v>
                </c:pt>
                <c:pt idx="6">
                  <c:v>7.5300000000000006E-2</c:v>
                </c:pt>
                <c:pt idx="7">
                  <c:v>0.24179999999999999</c:v>
                </c:pt>
                <c:pt idx="8">
                  <c:v>9.8900000000000002E-2</c:v>
                </c:pt>
                <c:pt idx="9">
                  <c:v>0.22220000000000001</c:v>
                </c:pt>
                <c:pt idx="10">
                  <c:v>0.35870000000000002</c:v>
                </c:pt>
                <c:pt idx="11">
                  <c:v>5.4299999999999987E-2</c:v>
                </c:pt>
                <c:pt idx="12">
                  <c:v>9.8900000000000002E-2</c:v>
                </c:pt>
                <c:pt idx="13">
                  <c:v>0.12089999999999999</c:v>
                </c:pt>
                <c:pt idx="14">
                  <c:v>0.2717</c:v>
                </c:pt>
                <c:pt idx="15">
                  <c:v>0.12089999999999999</c:v>
                </c:pt>
                <c:pt idx="16">
                  <c:v>0.39779999999999999</c:v>
                </c:pt>
                <c:pt idx="17">
                  <c:v>0.1522</c:v>
                </c:pt>
              </c:numCache>
              <c:extLst/>
            </c:numRef>
          </c:val>
          <c:extLst>
            <c:ext xmlns:c16="http://schemas.microsoft.com/office/drawing/2014/chart" uri="{C3380CC4-5D6E-409C-BE32-E72D297353CC}">
              <c16:uniqueId val="{00000001-26C0-4CF2-BB96-872B4331C9EE}"/>
            </c:ext>
          </c:extLst>
        </c:ser>
        <c:ser>
          <c:idx val="2"/>
          <c:order val="2"/>
          <c:tx>
            <c:strRef>
              <c:f>'[Chart in Microsoft PowerPoint]Question 6'!$F$3</c:f>
              <c:strCache>
                <c:ptCount val="1"/>
                <c:pt idx="0">
                  <c:v>Not Accessible</c:v>
                </c:pt>
              </c:strCache>
            </c:strRef>
          </c:tx>
          <c:spPr>
            <a:solidFill>
              <a:srgbClr val="F9BE00"/>
            </a:solidFill>
            <a:ln>
              <a:prstDash val="solid"/>
            </a:ln>
          </c:spPr>
          <c:invertIfNegative val="0"/>
          <c:cat>
            <c:strRef>
              <c:f>'[Chart in Microsoft PowerPoint]Question 6'!$A$4:$A$40</c:f>
              <c:strCache>
                <c:ptCount val="18"/>
                <c:pt idx="0">
                  <c:v>City Hall</c:v>
                </c:pt>
                <c:pt idx="1">
                  <c:v>City Hall West (Police and Fire HQ)</c:v>
                </c:pt>
                <c:pt idx="2">
                  <c:v>Main Library</c:v>
                </c:pt>
                <c:pt idx="3">
                  <c:v>Collister Library</c:v>
                </c:pt>
                <c:pt idx="4">
                  <c:v>Hillcrest Library</c:v>
                </c:pt>
                <c:pt idx="5">
                  <c:v>Ustick Library</c:v>
                </c:pt>
                <c:pt idx="6">
                  <c:v>Bown Crossing Library</c:v>
                </c:pt>
                <c:pt idx="7">
                  <c:v>Idaho Ice World</c:v>
                </c:pt>
                <c:pt idx="8">
                  <c:v>Dick Eardley Senior Citizen Center</c:v>
                </c:pt>
                <c:pt idx="9">
                  <c:v>Fort Boise Community Center</c:v>
                </c:pt>
                <c:pt idx="10">
                  <c:v>Boise Depot</c:v>
                </c:pt>
                <c:pt idx="11">
                  <c:v>Borah Pool House</c:v>
                </c:pt>
                <c:pt idx="12">
                  <c:v>Ivywild Pool House</c:v>
                </c:pt>
                <c:pt idx="13">
                  <c:v>Natatorium Pool House</c:v>
                </c:pt>
                <c:pt idx="14">
                  <c:v>Foothills Learning Center</c:v>
                </c:pt>
                <c:pt idx="15">
                  <c:v>Boise Urban Garden School</c:v>
                </c:pt>
                <c:pt idx="16">
                  <c:v>City of Boise Zoo</c:v>
                </c:pt>
                <c:pt idx="17">
                  <c:v>Quail Hollow Golf Course</c:v>
                </c:pt>
              </c:strCache>
              <c:extLst/>
            </c:strRef>
          </c:cat>
          <c:val>
            <c:numRef>
              <c:f>'[Chart in Microsoft PowerPoint]Question 6'!$F$4:$F$40</c:f>
              <c:numCache>
                <c:formatCode>0.00%</c:formatCode>
                <c:ptCount val="18"/>
                <c:pt idx="0">
                  <c:v>4.2999999999999997E-2</c:v>
                </c:pt>
                <c:pt idx="1">
                  <c:v>1.11E-2</c:v>
                </c:pt>
                <c:pt idx="2">
                  <c:v>0</c:v>
                </c:pt>
                <c:pt idx="3">
                  <c:v>0</c:v>
                </c:pt>
                <c:pt idx="4">
                  <c:v>0</c:v>
                </c:pt>
                <c:pt idx="5">
                  <c:v>0</c:v>
                </c:pt>
                <c:pt idx="6">
                  <c:v>0</c:v>
                </c:pt>
                <c:pt idx="7">
                  <c:v>2.1999999999999999E-2</c:v>
                </c:pt>
                <c:pt idx="8">
                  <c:v>1.0999999999999999E-2</c:v>
                </c:pt>
                <c:pt idx="9">
                  <c:v>3.3300000000000003E-2</c:v>
                </c:pt>
                <c:pt idx="10">
                  <c:v>5.4299999999999987E-2</c:v>
                </c:pt>
                <c:pt idx="11">
                  <c:v>2.1700000000000001E-2</c:v>
                </c:pt>
                <c:pt idx="12">
                  <c:v>0</c:v>
                </c:pt>
                <c:pt idx="13">
                  <c:v>0</c:v>
                </c:pt>
                <c:pt idx="14">
                  <c:v>0</c:v>
                </c:pt>
                <c:pt idx="15">
                  <c:v>0</c:v>
                </c:pt>
                <c:pt idx="16">
                  <c:v>1.0800000000000001E-2</c:v>
                </c:pt>
                <c:pt idx="17">
                  <c:v>1.09E-2</c:v>
                </c:pt>
              </c:numCache>
              <c:extLst/>
            </c:numRef>
          </c:val>
          <c:extLst>
            <c:ext xmlns:c16="http://schemas.microsoft.com/office/drawing/2014/chart" uri="{C3380CC4-5D6E-409C-BE32-E72D297353CC}">
              <c16:uniqueId val="{00000002-26C0-4CF2-BB96-872B4331C9EE}"/>
            </c:ext>
          </c:extLst>
        </c:ser>
        <c:ser>
          <c:idx val="3"/>
          <c:order val="3"/>
          <c:tx>
            <c:strRef>
              <c:f>'[Chart in Microsoft PowerPoint]Question 6'!$H$3</c:f>
              <c:strCache>
                <c:ptCount val="1"/>
                <c:pt idx="0">
                  <c:v>No Opinion</c:v>
                </c:pt>
              </c:strCache>
            </c:strRef>
          </c:tx>
          <c:spPr>
            <a:solidFill>
              <a:srgbClr val="6BC8CD"/>
            </a:solidFill>
            <a:ln>
              <a:prstDash val="solid"/>
            </a:ln>
          </c:spPr>
          <c:invertIfNegative val="0"/>
          <c:cat>
            <c:strRef>
              <c:f>'[Chart in Microsoft PowerPoint]Question 6'!$A$4:$A$40</c:f>
              <c:strCache>
                <c:ptCount val="18"/>
                <c:pt idx="0">
                  <c:v>City Hall</c:v>
                </c:pt>
                <c:pt idx="1">
                  <c:v>City Hall West (Police and Fire HQ)</c:v>
                </c:pt>
                <c:pt idx="2">
                  <c:v>Main Library</c:v>
                </c:pt>
                <c:pt idx="3">
                  <c:v>Collister Library</c:v>
                </c:pt>
                <c:pt idx="4">
                  <c:v>Hillcrest Library</c:v>
                </c:pt>
                <c:pt idx="5">
                  <c:v>Ustick Library</c:v>
                </c:pt>
                <c:pt idx="6">
                  <c:v>Bown Crossing Library</c:v>
                </c:pt>
                <c:pt idx="7">
                  <c:v>Idaho Ice World</c:v>
                </c:pt>
                <c:pt idx="8">
                  <c:v>Dick Eardley Senior Citizen Center</c:v>
                </c:pt>
                <c:pt idx="9">
                  <c:v>Fort Boise Community Center</c:v>
                </c:pt>
                <c:pt idx="10">
                  <c:v>Boise Depot</c:v>
                </c:pt>
                <c:pt idx="11">
                  <c:v>Borah Pool House</c:v>
                </c:pt>
                <c:pt idx="12">
                  <c:v>Ivywild Pool House</c:v>
                </c:pt>
                <c:pt idx="13">
                  <c:v>Natatorium Pool House</c:v>
                </c:pt>
                <c:pt idx="14">
                  <c:v>Foothills Learning Center</c:v>
                </c:pt>
                <c:pt idx="15">
                  <c:v>Boise Urban Garden School</c:v>
                </c:pt>
                <c:pt idx="16">
                  <c:v>City of Boise Zoo</c:v>
                </c:pt>
                <c:pt idx="17">
                  <c:v>Quail Hollow Golf Course</c:v>
                </c:pt>
              </c:strCache>
              <c:extLst/>
            </c:strRef>
          </c:cat>
          <c:val>
            <c:numRef>
              <c:f>'[Chart in Microsoft PowerPoint]Question 6'!$H$4:$H$40</c:f>
              <c:numCache>
                <c:formatCode>0.00%</c:formatCode>
                <c:ptCount val="18"/>
                <c:pt idx="0">
                  <c:v>0.26879999999999998</c:v>
                </c:pt>
                <c:pt idx="1">
                  <c:v>0.6</c:v>
                </c:pt>
                <c:pt idx="2">
                  <c:v>0.18090000000000001</c:v>
                </c:pt>
                <c:pt idx="3">
                  <c:v>0.72340000000000004</c:v>
                </c:pt>
                <c:pt idx="4">
                  <c:v>0.72530000000000006</c:v>
                </c:pt>
                <c:pt idx="5">
                  <c:v>0.64840000000000009</c:v>
                </c:pt>
                <c:pt idx="6">
                  <c:v>0.59140000000000004</c:v>
                </c:pt>
                <c:pt idx="7">
                  <c:v>0.59340000000000004</c:v>
                </c:pt>
                <c:pt idx="8">
                  <c:v>0.61539999999999995</c:v>
                </c:pt>
                <c:pt idx="9">
                  <c:v>0.4</c:v>
                </c:pt>
                <c:pt idx="10">
                  <c:v>0.4022</c:v>
                </c:pt>
                <c:pt idx="11">
                  <c:v>0.88040000000000007</c:v>
                </c:pt>
                <c:pt idx="12">
                  <c:v>0.83519999999999994</c:v>
                </c:pt>
                <c:pt idx="13">
                  <c:v>0.83519999999999994</c:v>
                </c:pt>
                <c:pt idx="14">
                  <c:v>0.5978</c:v>
                </c:pt>
                <c:pt idx="15">
                  <c:v>0.81319999999999992</c:v>
                </c:pt>
                <c:pt idx="16">
                  <c:v>0.1613</c:v>
                </c:pt>
                <c:pt idx="17">
                  <c:v>0.75</c:v>
                </c:pt>
              </c:numCache>
              <c:extLst/>
            </c:numRef>
          </c:val>
          <c:extLst>
            <c:ext xmlns:c16="http://schemas.microsoft.com/office/drawing/2014/chart" uri="{C3380CC4-5D6E-409C-BE32-E72D297353CC}">
              <c16:uniqueId val="{00000003-26C0-4CF2-BB96-872B4331C9EE}"/>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a:t>How accessible is Boise? Select one choice for each building listed below:</a:t>
            </a:r>
          </a:p>
        </c:rich>
      </c:tx>
      <c:overlay val="0"/>
    </c:title>
    <c:autoTitleDeleted val="0"/>
    <c:plotArea>
      <c:layout/>
      <c:barChart>
        <c:barDir val="col"/>
        <c:grouping val="clustered"/>
        <c:varyColors val="0"/>
        <c:ser>
          <c:idx val="0"/>
          <c:order val="0"/>
          <c:tx>
            <c:strRef>
              <c:f>'[Chart in Microsoft PowerPoint]Question 6'!$B$3</c:f>
              <c:strCache>
                <c:ptCount val="1"/>
                <c:pt idx="0">
                  <c:v>Very Accessible</c:v>
                </c:pt>
              </c:strCache>
            </c:strRef>
          </c:tx>
          <c:spPr>
            <a:solidFill>
              <a:srgbClr val="00BF6F"/>
            </a:solidFill>
            <a:ln>
              <a:prstDash val="solid"/>
            </a:ln>
          </c:spPr>
          <c:invertIfNegative val="0"/>
          <c:cat>
            <c:strRef>
              <c:f>'[Chart in Microsoft PowerPoint]Question 6'!$A$4:$A$40</c:f>
              <c:strCache>
                <c:ptCount val="19"/>
                <c:pt idx="0">
                  <c:v>Warm Springs Golf Course</c:v>
                </c:pt>
                <c:pt idx="1">
                  <c:v>Fire Training Admin Building</c:v>
                </c:pt>
                <c:pt idx="2">
                  <c:v>Fire Training and Safety Building</c:v>
                </c:pt>
                <c:pt idx="3">
                  <c:v>Boise Airport</c:v>
                </c:pt>
                <c:pt idx="4">
                  <c:v>Ann Morrison Park</c:v>
                </c:pt>
                <c:pt idx="5">
                  <c:v>Esther Simplot Park</c:v>
                </c:pt>
                <c:pt idx="6">
                  <c:v>Julia Davis Park</c:v>
                </c:pt>
                <c:pt idx="7">
                  <c:v>Camel's Back Park</c:v>
                </c:pt>
                <c:pt idx="8">
                  <c:v>Boise River Greenbelt</c:v>
                </c:pt>
                <c:pt idx="9">
                  <c:v>Willow Lane Athletic Complex</c:v>
                </c:pt>
                <c:pt idx="10">
                  <c:v>Simplot Sports Complex</c:v>
                </c:pt>
                <c:pt idx="11">
                  <c:v>Optimist Youth Sports Complex</c:v>
                </c:pt>
                <c:pt idx="12">
                  <c:v>Charles F. McDevitt Youth Sports Complex</c:v>
                </c:pt>
                <c:pt idx="13">
                  <c:v>Kathryn Albertson Park</c:v>
                </c:pt>
                <c:pt idx="14">
                  <c:v>Kristen Armstrong Municipal Park</c:v>
                </c:pt>
                <c:pt idx="15">
                  <c:v>Ridge to Rivers Trail System</c:v>
                </c:pt>
                <c:pt idx="16">
                  <c:v>Hyatt Hidden Lakes Reserve</c:v>
                </c:pt>
                <c:pt idx="17">
                  <c:v>Mariposa Park</c:v>
                </c:pt>
                <c:pt idx="18">
                  <c:v>Winstead Park</c:v>
                </c:pt>
              </c:strCache>
              <c:extLst/>
            </c:strRef>
          </c:cat>
          <c:val>
            <c:numRef>
              <c:f>'[Chart in Microsoft PowerPoint]Question 6'!$B$4:$B$40</c:f>
              <c:numCache>
                <c:formatCode>0.00%</c:formatCode>
                <c:ptCount val="19"/>
                <c:pt idx="0">
                  <c:v>0.13039999999999999</c:v>
                </c:pt>
                <c:pt idx="1">
                  <c:v>2.2700000000000001E-2</c:v>
                </c:pt>
                <c:pt idx="2">
                  <c:v>4.5999999999999999E-2</c:v>
                </c:pt>
                <c:pt idx="3">
                  <c:v>0.60870000000000002</c:v>
                </c:pt>
                <c:pt idx="4">
                  <c:v>0.60219999999999996</c:v>
                </c:pt>
                <c:pt idx="5">
                  <c:v>0.43480000000000002</c:v>
                </c:pt>
                <c:pt idx="6">
                  <c:v>0.54349999999999998</c:v>
                </c:pt>
                <c:pt idx="7">
                  <c:v>0.3226</c:v>
                </c:pt>
                <c:pt idx="8">
                  <c:v>0.6452</c:v>
                </c:pt>
                <c:pt idx="9">
                  <c:v>0.1196</c:v>
                </c:pt>
                <c:pt idx="10">
                  <c:v>0.1087</c:v>
                </c:pt>
                <c:pt idx="11">
                  <c:v>0.1087</c:v>
                </c:pt>
                <c:pt idx="12">
                  <c:v>4.4900000000000002E-2</c:v>
                </c:pt>
                <c:pt idx="13">
                  <c:v>0.48349999999999999</c:v>
                </c:pt>
                <c:pt idx="14">
                  <c:v>0.3261</c:v>
                </c:pt>
                <c:pt idx="15">
                  <c:v>0.1075</c:v>
                </c:pt>
                <c:pt idx="16">
                  <c:v>7.7800000000000008E-2</c:v>
                </c:pt>
                <c:pt idx="17">
                  <c:v>6.6699999999999995E-2</c:v>
                </c:pt>
                <c:pt idx="18">
                  <c:v>0.125</c:v>
                </c:pt>
              </c:numCache>
              <c:extLst/>
            </c:numRef>
          </c:val>
          <c:extLst>
            <c:ext xmlns:c16="http://schemas.microsoft.com/office/drawing/2014/chart" uri="{C3380CC4-5D6E-409C-BE32-E72D297353CC}">
              <c16:uniqueId val="{00000000-27AC-47FC-8E7B-690167DE56B6}"/>
            </c:ext>
          </c:extLst>
        </c:ser>
        <c:ser>
          <c:idx val="1"/>
          <c:order val="1"/>
          <c:tx>
            <c:strRef>
              <c:f>'[Chart in Microsoft PowerPoint]Question 6'!$D$3</c:f>
              <c:strCache>
                <c:ptCount val="1"/>
                <c:pt idx="0">
                  <c:v>Somewhat Accessible</c:v>
                </c:pt>
              </c:strCache>
            </c:strRef>
          </c:tx>
          <c:spPr>
            <a:solidFill>
              <a:srgbClr val="507CB6"/>
            </a:solidFill>
            <a:ln>
              <a:prstDash val="solid"/>
            </a:ln>
          </c:spPr>
          <c:invertIfNegative val="0"/>
          <c:cat>
            <c:strRef>
              <c:f>'[Chart in Microsoft PowerPoint]Question 6'!$A$4:$A$40</c:f>
              <c:strCache>
                <c:ptCount val="19"/>
                <c:pt idx="0">
                  <c:v>Warm Springs Golf Course</c:v>
                </c:pt>
                <c:pt idx="1">
                  <c:v>Fire Training Admin Building</c:v>
                </c:pt>
                <c:pt idx="2">
                  <c:v>Fire Training and Safety Building</c:v>
                </c:pt>
                <c:pt idx="3">
                  <c:v>Boise Airport</c:v>
                </c:pt>
                <c:pt idx="4">
                  <c:v>Ann Morrison Park</c:v>
                </c:pt>
                <c:pt idx="5">
                  <c:v>Esther Simplot Park</c:v>
                </c:pt>
                <c:pt idx="6">
                  <c:v>Julia Davis Park</c:v>
                </c:pt>
                <c:pt idx="7">
                  <c:v>Camel's Back Park</c:v>
                </c:pt>
                <c:pt idx="8">
                  <c:v>Boise River Greenbelt</c:v>
                </c:pt>
                <c:pt idx="9">
                  <c:v>Willow Lane Athletic Complex</c:v>
                </c:pt>
                <c:pt idx="10">
                  <c:v>Simplot Sports Complex</c:v>
                </c:pt>
                <c:pt idx="11">
                  <c:v>Optimist Youth Sports Complex</c:v>
                </c:pt>
                <c:pt idx="12">
                  <c:v>Charles F. McDevitt Youth Sports Complex</c:v>
                </c:pt>
                <c:pt idx="13">
                  <c:v>Kathryn Albertson Park</c:v>
                </c:pt>
                <c:pt idx="14">
                  <c:v>Kristen Armstrong Municipal Park</c:v>
                </c:pt>
                <c:pt idx="15">
                  <c:v>Ridge to Rivers Trail System</c:v>
                </c:pt>
                <c:pt idx="16">
                  <c:v>Hyatt Hidden Lakes Reserve</c:v>
                </c:pt>
                <c:pt idx="17">
                  <c:v>Mariposa Park</c:v>
                </c:pt>
                <c:pt idx="18">
                  <c:v>Winstead Park</c:v>
                </c:pt>
              </c:strCache>
              <c:extLst/>
            </c:strRef>
          </c:cat>
          <c:val>
            <c:numRef>
              <c:f>'[Chart in Microsoft PowerPoint]Question 6'!$D$4:$D$40</c:f>
              <c:numCache>
                <c:formatCode>0.00%</c:formatCode>
                <c:ptCount val="19"/>
                <c:pt idx="0">
                  <c:v>0.18479999999999999</c:v>
                </c:pt>
                <c:pt idx="1">
                  <c:v>3.4099999999999998E-2</c:v>
                </c:pt>
                <c:pt idx="2">
                  <c:v>3.4500000000000003E-2</c:v>
                </c:pt>
                <c:pt idx="3">
                  <c:v>0.35870000000000002</c:v>
                </c:pt>
                <c:pt idx="4">
                  <c:v>0.3226</c:v>
                </c:pt>
                <c:pt idx="5">
                  <c:v>0.21740000000000001</c:v>
                </c:pt>
                <c:pt idx="6">
                  <c:v>0.35870000000000002</c:v>
                </c:pt>
                <c:pt idx="7">
                  <c:v>0.2903</c:v>
                </c:pt>
                <c:pt idx="8">
                  <c:v>0.2903</c:v>
                </c:pt>
                <c:pt idx="9">
                  <c:v>6.5199999999999994E-2</c:v>
                </c:pt>
                <c:pt idx="10">
                  <c:v>7.6100000000000001E-2</c:v>
                </c:pt>
                <c:pt idx="11">
                  <c:v>6.5199999999999994E-2</c:v>
                </c:pt>
                <c:pt idx="12">
                  <c:v>3.3700000000000001E-2</c:v>
                </c:pt>
                <c:pt idx="13">
                  <c:v>0.28570000000000001</c:v>
                </c:pt>
                <c:pt idx="14">
                  <c:v>0.23910000000000001</c:v>
                </c:pt>
                <c:pt idx="15">
                  <c:v>0.33329999999999999</c:v>
                </c:pt>
                <c:pt idx="16">
                  <c:v>7.7800000000000008E-2</c:v>
                </c:pt>
                <c:pt idx="17">
                  <c:v>6.6699999999999995E-2</c:v>
                </c:pt>
                <c:pt idx="18">
                  <c:v>0.1023</c:v>
                </c:pt>
              </c:numCache>
              <c:extLst/>
            </c:numRef>
          </c:val>
          <c:extLst>
            <c:ext xmlns:c16="http://schemas.microsoft.com/office/drawing/2014/chart" uri="{C3380CC4-5D6E-409C-BE32-E72D297353CC}">
              <c16:uniqueId val="{00000001-27AC-47FC-8E7B-690167DE56B6}"/>
            </c:ext>
          </c:extLst>
        </c:ser>
        <c:ser>
          <c:idx val="2"/>
          <c:order val="2"/>
          <c:tx>
            <c:strRef>
              <c:f>'[Chart in Microsoft PowerPoint]Question 6'!$F$3</c:f>
              <c:strCache>
                <c:ptCount val="1"/>
                <c:pt idx="0">
                  <c:v>Not Accessible</c:v>
                </c:pt>
              </c:strCache>
            </c:strRef>
          </c:tx>
          <c:spPr>
            <a:solidFill>
              <a:srgbClr val="F9BE00"/>
            </a:solidFill>
            <a:ln>
              <a:prstDash val="solid"/>
            </a:ln>
          </c:spPr>
          <c:invertIfNegative val="0"/>
          <c:cat>
            <c:strRef>
              <c:f>'[Chart in Microsoft PowerPoint]Question 6'!$A$4:$A$40</c:f>
              <c:strCache>
                <c:ptCount val="19"/>
                <c:pt idx="0">
                  <c:v>Warm Springs Golf Course</c:v>
                </c:pt>
                <c:pt idx="1">
                  <c:v>Fire Training Admin Building</c:v>
                </c:pt>
                <c:pt idx="2">
                  <c:v>Fire Training and Safety Building</c:v>
                </c:pt>
                <c:pt idx="3">
                  <c:v>Boise Airport</c:v>
                </c:pt>
                <c:pt idx="4">
                  <c:v>Ann Morrison Park</c:v>
                </c:pt>
                <c:pt idx="5">
                  <c:v>Esther Simplot Park</c:v>
                </c:pt>
                <c:pt idx="6">
                  <c:v>Julia Davis Park</c:v>
                </c:pt>
                <c:pt idx="7">
                  <c:v>Camel's Back Park</c:v>
                </c:pt>
                <c:pt idx="8">
                  <c:v>Boise River Greenbelt</c:v>
                </c:pt>
                <c:pt idx="9">
                  <c:v>Willow Lane Athletic Complex</c:v>
                </c:pt>
                <c:pt idx="10">
                  <c:v>Simplot Sports Complex</c:v>
                </c:pt>
                <c:pt idx="11">
                  <c:v>Optimist Youth Sports Complex</c:v>
                </c:pt>
                <c:pt idx="12">
                  <c:v>Charles F. McDevitt Youth Sports Complex</c:v>
                </c:pt>
                <c:pt idx="13">
                  <c:v>Kathryn Albertson Park</c:v>
                </c:pt>
                <c:pt idx="14">
                  <c:v>Kristen Armstrong Municipal Park</c:v>
                </c:pt>
                <c:pt idx="15">
                  <c:v>Ridge to Rivers Trail System</c:v>
                </c:pt>
                <c:pt idx="16">
                  <c:v>Hyatt Hidden Lakes Reserve</c:v>
                </c:pt>
                <c:pt idx="17">
                  <c:v>Mariposa Park</c:v>
                </c:pt>
                <c:pt idx="18">
                  <c:v>Winstead Park</c:v>
                </c:pt>
              </c:strCache>
              <c:extLst/>
            </c:strRef>
          </c:cat>
          <c:val>
            <c:numRef>
              <c:f>'[Chart in Microsoft PowerPoint]Question 6'!$F$4:$F$40</c:f>
              <c:numCache>
                <c:formatCode>0.00%</c:formatCode>
                <c:ptCount val="19"/>
                <c:pt idx="0">
                  <c:v>4.3499999999999997E-2</c:v>
                </c:pt>
                <c:pt idx="1">
                  <c:v>0</c:v>
                </c:pt>
                <c:pt idx="2">
                  <c:v>1.15E-2</c:v>
                </c:pt>
                <c:pt idx="3">
                  <c:v>0</c:v>
                </c:pt>
                <c:pt idx="4">
                  <c:v>3.2300000000000002E-2</c:v>
                </c:pt>
                <c:pt idx="5">
                  <c:v>1.09E-2</c:v>
                </c:pt>
                <c:pt idx="6">
                  <c:v>2.1700000000000001E-2</c:v>
                </c:pt>
                <c:pt idx="7">
                  <c:v>0.1613</c:v>
                </c:pt>
                <c:pt idx="8">
                  <c:v>1.0800000000000001E-2</c:v>
                </c:pt>
                <c:pt idx="9">
                  <c:v>2.1700000000000001E-2</c:v>
                </c:pt>
                <c:pt idx="10">
                  <c:v>4.3499999999999997E-2</c:v>
                </c:pt>
                <c:pt idx="11">
                  <c:v>1.09E-2</c:v>
                </c:pt>
                <c:pt idx="12">
                  <c:v>1.12E-2</c:v>
                </c:pt>
                <c:pt idx="13">
                  <c:v>1.0999999999999999E-2</c:v>
                </c:pt>
                <c:pt idx="14">
                  <c:v>5.4299999999999987E-2</c:v>
                </c:pt>
                <c:pt idx="15">
                  <c:v>0.18279999999999999</c:v>
                </c:pt>
                <c:pt idx="16">
                  <c:v>1.11E-2</c:v>
                </c:pt>
                <c:pt idx="17">
                  <c:v>1.11E-2</c:v>
                </c:pt>
                <c:pt idx="18">
                  <c:v>2.2700000000000001E-2</c:v>
                </c:pt>
              </c:numCache>
              <c:extLst/>
            </c:numRef>
          </c:val>
          <c:extLst>
            <c:ext xmlns:c16="http://schemas.microsoft.com/office/drawing/2014/chart" uri="{C3380CC4-5D6E-409C-BE32-E72D297353CC}">
              <c16:uniqueId val="{00000002-27AC-47FC-8E7B-690167DE56B6}"/>
            </c:ext>
          </c:extLst>
        </c:ser>
        <c:ser>
          <c:idx val="3"/>
          <c:order val="3"/>
          <c:tx>
            <c:strRef>
              <c:f>'[Chart in Microsoft PowerPoint]Question 6'!$H$3</c:f>
              <c:strCache>
                <c:ptCount val="1"/>
                <c:pt idx="0">
                  <c:v>No Opinion</c:v>
                </c:pt>
              </c:strCache>
            </c:strRef>
          </c:tx>
          <c:spPr>
            <a:solidFill>
              <a:srgbClr val="6BC8CD"/>
            </a:solidFill>
            <a:ln>
              <a:prstDash val="solid"/>
            </a:ln>
          </c:spPr>
          <c:invertIfNegative val="0"/>
          <c:cat>
            <c:strRef>
              <c:f>'[Chart in Microsoft PowerPoint]Question 6'!$A$4:$A$40</c:f>
              <c:strCache>
                <c:ptCount val="19"/>
                <c:pt idx="0">
                  <c:v>Warm Springs Golf Course</c:v>
                </c:pt>
                <c:pt idx="1">
                  <c:v>Fire Training Admin Building</c:v>
                </c:pt>
                <c:pt idx="2">
                  <c:v>Fire Training and Safety Building</c:v>
                </c:pt>
                <c:pt idx="3">
                  <c:v>Boise Airport</c:v>
                </c:pt>
                <c:pt idx="4">
                  <c:v>Ann Morrison Park</c:v>
                </c:pt>
                <c:pt idx="5">
                  <c:v>Esther Simplot Park</c:v>
                </c:pt>
                <c:pt idx="6">
                  <c:v>Julia Davis Park</c:v>
                </c:pt>
                <c:pt idx="7">
                  <c:v>Camel's Back Park</c:v>
                </c:pt>
                <c:pt idx="8">
                  <c:v>Boise River Greenbelt</c:v>
                </c:pt>
                <c:pt idx="9">
                  <c:v>Willow Lane Athletic Complex</c:v>
                </c:pt>
                <c:pt idx="10">
                  <c:v>Simplot Sports Complex</c:v>
                </c:pt>
                <c:pt idx="11">
                  <c:v>Optimist Youth Sports Complex</c:v>
                </c:pt>
                <c:pt idx="12">
                  <c:v>Charles F. McDevitt Youth Sports Complex</c:v>
                </c:pt>
                <c:pt idx="13">
                  <c:v>Kathryn Albertson Park</c:v>
                </c:pt>
                <c:pt idx="14">
                  <c:v>Kristen Armstrong Municipal Park</c:v>
                </c:pt>
                <c:pt idx="15">
                  <c:v>Ridge to Rivers Trail System</c:v>
                </c:pt>
                <c:pt idx="16">
                  <c:v>Hyatt Hidden Lakes Reserve</c:v>
                </c:pt>
                <c:pt idx="17">
                  <c:v>Mariposa Park</c:v>
                </c:pt>
                <c:pt idx="18">
                  <c:v>Winstead Park</c:v>
                </c:pt>
              </c:strCache>
              <c:extLst/>
            </c:strRef>
          </c:cat>
          <c:val>
            <c:numRef>
              <c:f>'[Chart in Microsoft PowerPoint]Question 6'!$H$4:$H$40</c:f>
              <c:numCache>
                <c:formatCode>0.00%</c:formatCode>
                <c:ptCount val="19"/>
                <c:pt idx="0">
                  <c:v>0.64129999999999998</c:v>
                </c:pt>
                <c:pt idx="1">
                  <c:v>0.94319999999999993</c:v>
                </c:pt>
                <c:pt idx="2">
                  <c:v>0.90799999999999992</c:v>
                </c:pt>
                <c:pt idx="3">
                  <c:v>3.2599999999999997E-2</c:v>
                </c:pt>
                <c:pt idx="4">
                  <c:v>4.2999999999999997E-2</c:v>
                </c:pt>
                <c:pt idx="5">
                  <c:v>0.33700000000000002</c:v>
                </c:pt>
                <c:pt idx="6">
                  <c:v>7.6100000000000001E-2</c:v>
                </c:pt>
                <c:pt idx="7">
                  <c:v>0.2258</c:v>
                </c:pt>
                <c:pt idx="8">
                  <c:v>5.3800000000000001E-2</c:v>
                </c:pt>
                <c:pt idx="9">
                  <c:v>0.79349999999999998</c:v>
                </c:pt>
                <c:pt idx="10">
                  <c:v>0.77170000000000005</c:v>
                </c:pt>
                <c:pt idx="11">
                  <c:v>0.81519999999999992</c:v>
                </c:pt>
                <c:pt idx="12">
                  <c:v>0.91010000000000002</c:v>
                </c:pt>
                <c:pt idx="13">
                  <c:v>0.2198</c:v>
                </c:pt>
                <c:pt idx="14">
                  <c:v>0.38040000000000002</c:v>
                </c:pt>
                <c:pt idx="15">
                  <c:v>0.37630000000000002</c:v>
                </c:pt>
                <c:pt idx="16">
                  <c:v>0.83329999999999993</c:v>
                </c:pt>
                <c:pt idx="17">
                  <c:v>0.85560000000000003</c:v>
                </c:pt>
                <c:pt idx="18">
                  <c:v>0.75</c:v>
                </c:pt>
              </c:numCache>
              <c:extLst/>
            </c:numRef>
          </c:val>
          <c:extLst>
            <c:ext xmlns:c16="http://schemas.microsoft.com/office/drawing/2014/chart" uri="{C3380CC4-5D6E-409C-BE32-E72D297353CC}">
              <c16:uniqueId val="{00000003-27AC-47FC-8E7B-690167DE56B6}"/>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On average, how frequently do you utilize the parks within Boise?</a:t>
            </a:r>
          </a:p>
        </c:rich>
      </c:tx>
      <c:overlay val="0"/>
    </c:title>
    <c:autoTitleDeleted val="0"/>
    <c:plotArea>
      <c:layout/>
      <c:barChart>
        <c:barDir val="col"/>
        <c:grouping val="clustered"/>
        <c:varyColors val="0"/>
        <c:ser>
          <c:idx val="0"/>
          <c:order val="0"/>
          <c:tx>
            <c:strRef>
              <c:f>'Question 9'!$B$3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9'!$A$4:$A$10</c:f>
              <c:strCache>
                <c:ptCount val="7"/>
                <c:pt idx="0">
                  <c:v>Daily</c:v>
                </c:pt>
                <c:pt idx="1">
                  <c:v>Once a week</c:v>
                </c:pt>
                <c:pt idx="2">
                  <c:v>A couple of times a week</c:v>
                </c:pt>
                <c:pt idx="3">
                  <c:v>Once per month</c:v>
                </c:pt>
                <c:pt idx="4">
                  <c:v>A few times a month</c:v>
                </c:pt>
                <c:pt idx="5">
                  <c:v>A few times a year</c:v>
                </c:pt>
                <c:pt idx="6">
                  <c:v>N/A</c:v>
                </c:pt>
              </c:strCache>
            </c:strRef>
          </c:cat>
          <c:val>
            <c:numRef>
              <c:f>'Question 9'!$B$4:$B$10</c:f>
              <c:numCache>
                <c:formatCode>0.00%</c:formatCode>
                <c:ptCount val="7"/>
                <c:pt idx="0">
                  <c:v>0.16669999999999999</c:v>
                </c:pt>
                <c:pt idx="1">
                  <c:v>0.23960000000000001</c:v>
                </c:pt>
                <c:pt idx="2">
                  <c:v>0.25</c:v>
                </c:pt>
                <c:pt idx="3">
                  <c:v>9.3800000000000008E-2</c:v>
                </c:pt>
                <c:pt idx="4">
                  <c:v>8.3299999999999999E-2</c:v>
                </c:pt>
                <c:pt idx="5">
                  <c:v>0.15629999999999999</c:v>
                </c:pt>
                <c:pt idx="6">
                  <c:v>1.04E-2</c:v>
                </c:pt>
              </c:numCache>
            </c:numRef>
          </c:val>
          <c:extLst>
            <c:ext xmlns:c16="http://schemas.microsoft.com/office/drawing/2014/chart" uri="{C3380CC4-5D6E-409C-BE32-E72D297353CC}">
              <c16:uniqueId val="{00000000-CD30-461B-9F50-5BFF277C2A73}"/>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On average, how frequently do you utilize the sidewalks within Boise?</a:t>
            </a:r>
          </a:p>
        </c:rich>
      </c:tx>
      <c:overlay val="0"/>
    </c:title>
    <c:autoTitleDeleted val="0"/>
    <c:plotArea>
      <c:layout/>
      <c:barChart>
        <c:barDir val="col"/>
        <c:grouping val="clustered"/>
        <c:varyColors val="0"/>
        <c:ser>
          <c:idx val="0"/>
          <c:order val="0"/>
          <c:tx>
            <c:strRef>
              <c:f>'Question 11'!$B$3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11'!$A$4:$A$7</c:f>
              <c:strCache>
                <c:ptCount val="4"/>
                <c:pt idx="0">
                  <c:v>Daily</c:v>
                </c:pt>
                <c:pt idx="1">
                  <c:v>A couple of times a week</c:v>
                </c:pt>
                <c:pt idx="2">
                  <c:v>A few times a month</c:v>
                </c:pt>
                <c:pt idx="3">
                  <c:v>N/A</c:v>
                </c:pt>
              </c:strCache>
            </c:strRef>
          </c:cat>
          <c:val>
            <c:numRef>
              <c:f>'Question 11'!$B$4:$B$7</c:f>
              <c:numCache>
                <c:formatCode>0.00%</c:formatCode>
                <c:ptCount val="4"/>
                <c:pt idx="0">
                  <c:v>0.61860000000000004</c:v>
                </c:pt>
                <c:pt idx="1">
                  <c:v>0.30930000000000002</c:v>
                </c:pt>
                <c:pt idx="2">
                  <c:v>6.1899999999999997E-2</c:v>
                </c:pt>
                <c:pt idx="3">
                  <c:v>1.03E-2</c:v>
                </c:pt>
              </c:numCache>
            </c:numRef>
          </c:val>
          <c:extLst>
            <c:ext xmlns:c16="http://schemas.microsoft.com/office/drawing/2014/chart" uri="{C3380CC4-5D6E-409C-BE32-E72D297353CC}">
              <c16:uniqueId val="{00000000-FCD7-43FD-8EC2-397978166C86}"/>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B81BA8C-4BFB-4899-BBD3-13CEEF9B7042}" type="datetimeFigureOut">
              <a:rPr lang="en-US" smtClean="0"/>
              <a:t>10/23/2020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98D8F60-004F-4FC5-93EA-26FD0110FC3D}" type="slidenum">
              <a:rPr lang="en-US" smtClean="0"/>
              <a:t>‹#›</a:t>
            </a:fld>
            <a:endParaRPr lang="en-US"/>
          </a:p>
        </p:txBody>
      </p:sp>
    </p:spTree>
    <p:extLst>
      <p:ext uri="{BB962C8B-B14F-4D97-AF65-F5344CB8AC3E}">
        <p14:creationId xmlns:p14="http://schemas.microsoft.com/office/powerpoint/2010/main" val="2138268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098DB3B-88C6-4E93-91C3-5099AC3ACE25}" type="datetimeFigureOut">
              <a:rPr lang="en-US" smtClean="0"/>
              <a:t>10/23/2020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99E4F43-163B-4511-8689-0B1BEF484E66}" type="slidenum">
              <a:rPr lang="en-US" smtClean="0"/>
              <a:t>‹#›</a:t>
            </a:fld>
            <a:endParaRPr lang="en-US"/>
          </a:p>
        </p:txBody>
      </p:sp>
    </p:spTree>
    <p:extLst>
      <p:ext uri="{BB962C8B-B14F-4D97-AF65-F5344CB8AC3E}">
        <p14:creationId xmlns:p14="http://schemas.microsoft.com/office/powerpoint/2010/main" val="411750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E4F43-163B-4511-8689-0B1BEF484E66}" type="slidenum">
              <a:rPr lang="en-US" smtClean="0"/>
              <a:t>1</a:t>
            </a:fld>
            <a:endParaRPr lang="en-US"/>
          </a:p>
        </p:txBody>
      </p:sp>
    </p:spTree>
    <p:extLst>
      <p:ext uri="{BB962C8B-B14F-4D97-AF65-F5344CB8AC3E}">
        <p14:creationId xmlns:p14="http://schemas.microsoft.com/office/powerpoint/2010/main" val="16928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9E4F43-163B-4511-8689-0B1BEF484E66}" type="slidenum">
              <a:rPr lang="en-US" smtClean="0"/>
              <a:t>7</a:t>
            </a:fld>
            <a:endParaRPr lang="en-US"/>
          </a:p>
        </p:txBody>
      </p:sp>
    </p:spTree>
    <p:extLst>
      <p:ext uri="{BB962C8B-B14F-4D97-AF65-F5344CB8AC3E}">
        <p14:creationId xmlns:p14="http://schemas.microsoft.com/office/powerpoint/2010/main" val="87985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15</a:t>
            </a:fld>
            <a:endParaRPr lang="en-US"/>
          </a:p>
        </p:txBody>
      </p:sp>
    </p:spTree>
    <p:extLst>
      <p:ext uri="{BB962C8B-B14F-4D97-AF65-F5344CB8AC3E}">
        <p14:creationId xmlns:p14="http://schemas.microsoft.com/office/powerpoint/2010/main" val="261312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26</a:t>
            </a:fld>
            <a:endParaRPr lang="en-US"/>
          </a:p>
        </p:txBody>
      </p:sp>
    </p:spTree>
    <p:extLst>
      <p:ext uri="{BB962C8B-B14F-4D97-AF65-F5344CB8AC3E}">
        <p14:creationId xmlns:p14="http://schemas.microsoft.com/office/powerpoint/2010/main" val="222213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27</a:t>
            </a:fld>
            <a:endParaRPr lang="en-US"/>
          </a:p>
        </p:txBody>
      </p:sp>
    </p:spTree>
    <p:extLst>
      <p:ext uri="{BB962C8B-B14F-4D97-AF65-F5344CB8AC3E}">
        <p14:creationId xmlns:p14="http://schemas.microsoft.com/office/powerpoint/2010/main" val="101249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33</a:t>
            </a:fld>
            <a:endParaRPr lang="en-US"/>
          </a:p>
        </p:txBody>
      </p:sp>
    </p:spTree>
    <p:extLst>
      <p:ext uri="{BB962C8B-B14F-4D97-AF65-F5344CB8AC3E}">
        <p14:creationId xmlns:p14="http://schemas.microsoft.com/office/powerpoint/2010/main" val="245564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36</a:t>
            </a:fld>
            <a:endParaRPr lang="en-US"/>
          </a:p>
        </p:txBody>
      </p:sp>
    </p:spTree>
    <p:extLst>
      <p:ext uri="{BB962C8B-B14F-4D97-AF65-F5344CB8AC3E}">
        <p14:creationId xmlns:p14="http://schemas.microsoft.com/office/powerpoint/2010/main" val="3744185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35FA30-CD51-4EA5-BBC3-352DDF4616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2" b="20778"/>
          <a:stretch/>
        </p:blipFill>
        <p:spPr>
          <a:xfrm>
            <a:off x="0" y="0"/>
            <a:ext cx="12192000" cy="54864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0A1EAF5E-45EE-471E-A2D5-D5D6952495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1" y="292607"/>
            <a:ext cx="2575499" cy="393193"/>
          </a:xfrm>
          <a:prstGeom prst="rect">
            <a:avLst/>
          </a:prstGeom>
        </p:spPr>
      </p:pic>
      <p:sp>
        <p:nvSpPr>
          <p:cNvPr id="5" name="Text Placeholder 4">
            <a:extLst>
              <a:ext uri="{FF2B5EF4-FFF2-40B4-BE49-F238E27FC236}">
                <a16:creationId xmlns:a16="http://schemas.microsoft.com/office/drawing/2014/main" id="{1CED5612-38B3-471B-9E58-86B2683E539B}"/>
              </a:ext>
            </a:extLst>
          </p:cNvPr>
          <p:cNvSpPr>
            <a:spLocks noGrp="1"/>
          </p:cNvSpPr>
          <p:nvPr>
            <p:ph type="body" sz="quarter" idx="10"/>
          </p:nvPr>
        </p:nvSpPr>
        <p:spPr>
          <a:xfrm>
            <a:off x="381000" y="5562600"/>
            <a:ext cx="11658600" cy="762000"/>
          </a:xfrm>
        </p:spPr>
        <p:txBody>
          <a:bodyPr>
            <a:normAutofit/>
          </a:bodyPr>
          <a:lstStyle>
            <a:lvl1pPr marL="0" indent="0" algn="r">
              <a:buFontTx/>
              <a:buNone/>
              <a:defRPr sz="4400" b="0" cap="all" baseline="0">
                <a:solidFill>
                  <a:schemeClr val="tx2"/>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DD5FEC77-54C0-4BBD-8244-9AE8D99B88D7}"/>
              </a:ext>
            </a:extLst>
          </p:cNvPr>
          <p:cNvSpPr>
            <a:spLocks noGrp="1"/>
          </p:cNvSpPr>
          <p:nvPr>
            <p:ph type="body" sz="quarter" idx="11"/>
          </p:nvPr>
        </p:nvSpPr>
        <p:spPr>
          <a:xfrm>
            <a:off x="381000" y="6324600"/>
            <a:ext cx="11658600" cy="381000"/>
          </a:xfrm>
        </p:spPr>
        <p:txBody>
          <a:bodyPr/>
          <a:lstStyle>
            <a:lvl1pPr marL="0" indent="0" algn="r">
              <a:buNone/>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67576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0" y="914400"/>
            <a:ext cx="6816142" cy="10668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8BF1811F-7D2B-4B59-821E-B64D11248811}" type="slidenum">
              <a:rPr lang="en-US" smtClean="0"/>
              <a:t>‹#›</a:t>
            </a:fld>
            <a:endParaRPr lang="en-US"/>
          </a:p>
        </p:txBody>
      </p:sp>
      <p:sp>
        <p:nvSpPr>
          <p:cNvPr id="5" name="Text Placeholder 4"/>
          <p:cNvSpPr>
            <a:spLocks noGrp="1"/>
          </p:cNvSpPr>
          <p:nvPr>
            <p:ph type="body" sz="quarter" idx="13"/>
          </p:nvPr>
        </p:nvSpPr>
        <p:spPr>
          <a:xfrm>
            <a:off x="5029200" y="2133599"/>
            <a:ext cx="6781800" cy="4343401"/>
          </a:xfrm>
        </p:spPr>
        <p:txBody>
          <a:bodyPr/>
          <a:lstStyle>
            <a:lvl1pPr marL="342900" indent="-342900">
              <a:buFont typeface="Arial" panose="020B0604020202020204" pitchFamily="34" charset="0"/>
              <a:buChar char="•"/>
              <a:defRPr sz="2400" b="0">
                <a:solidFill>
                  <a:schemeClr val="tx2"/>
                </a:solidFill>
              </a:defRPr>
            </a:lvl1pPr>
            <a:lvl2pPr>
              <a:defRPr sz="1800">
                <a:solidFill>
                  <a:schemeClr val="tx2"/>
                </a:solidFill>
              </a:defRPr>
            </a:lvl2pPr>
          </a:lstStyle>
          <a:p>
            <a:pPr lvl="0"/>
            <a:r>
              <a:rPr lang="en-US" dirty="0"/>
              <a:t>Edit Master text styles</a:t>
            </a:r>
          </a:p>
          <a:p>
            <a:pPr lvl="1"/>
            <a:r>
              <a:rPr lang="en-US" dirty="0"/>
              <a:t>Second level</a:t>
            </a:r>
          </a:p>
        </p:txBody>
      </p:sp>
      <p:sp>
        <p:nvSpPr>
          <p:cNvPr id="4" name="Picture Placeholder 3"/>
          <p:cNvSpPr>
            <a:spLocks noGrp="1"/>
          </p:cNvSpPr>
          <p:nvPr>
            <p:ph type="pic" sz="quarter" idx="15"/>
          </p:nvPr>
        </p:nvSpPr>
        <p:spPr>
          <a:xfrm>
            <a:off x="304800" y="914400"/>
            <a:ext cx="4419600" cy="5562600"/>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173895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ollage + Content">
    <p:spTree>
      <p:nvGrpSpPr>
        <p:cNvPr id="1" name=""/>
        <p:cNvGrpSpPr/>
        <p:nvPr/>
      </p:nvGrpSpPr>
      <p:grpSpPr>
        <a:xfrm>
          <a:off x="0" y="0"/>
          <a:ext cx="0" cy="0"/>
          <a:chOff x="0" y="0"/>
          <a:chExt cx="0" cy="0"/>
        </a:xfrm>
      </p:grpSpPr>
      <p:sp>
        <p:nvSpPr>
          <p:cNvPr id="2" name="Title 1"/>
          <p:cNvSpPr>
            <a:spLocks noGrp="1"/>
          </p:cNvSpPr>
          <p:nvPr>
            <p:ph type="title"/>
          </p:nvPr>
        </p:nvSpPr>
        <p:spPr>
          <a:xfrm>
            <a:off x="3956998" y="914400"/>
            <a:ext cx="7811758" cy="1066800"/>
          </a:xfrm>
        </p:spPr>
        <p:txBody>
          <a:bodyPr anchor="ctr"/>
          <a:lstStyle/>
          <a:p>
            <a:r>
              <a:rPr lang="en-US" dirty="0"/>
              <a:t>Click to edit Master title style</a:t>
            </a:r>
          </a:p>
        </p:txBody>
      </p:sp>
      <p:sp>
        <p:nvSpPr>
          <p:cNvPr id="6" name="Slide Number Placeholder 5"/>
          <p:cNvSpPr>
            <a:spLocks noGrp="1"/>
          </p:cNvSpPr>
          <p:nvPr>
            <p:ph type="sldNum" sz="quarter" idx="12"/>
          </p:nvPr>
        </p:nvSpPr>
        <p:spPr/>
        <p:txBody>
          <a:bodyPr/>
          <a:lstStyle/>
          <a:p>
            <a:fld id="{8BF1811F-7D2B-4B59-821E-B64D11248811}" type="slidenum">
              <a:rPr lang="en-US" smtClean="0"/>
              <a:t>‹#›</a:t>
            </a:fld>
            <a:endParaRPr lang="en-US"/>
          </a:p>
        </p:txBody>
      </p:sp>
      <p:sp>
        <p:nvSpPr>
          <p:cNvPr id="5" name="Text Placeholder 4"/>
          <p:cNvSpPr>
            <a:spLocks noGrp="1"/>
          </p:cNvSpPr>
          <p:nvPr>
            <p:ph type="body" sz="quarter" idx="13"/>
          </p:nvPr>
        </p:nvSpPr>
        <p:spPr>
          <a:xfrm>
            <a:off x="3962400" y="2133599"/>
            <a:ext cx="7772400" cy="4114801"/>
          </a:xfrm>
        </p:spPr>
        <p:txBody>
          <a:bodyPr/>
          <a:lstStyle>
            <a:lvl1pPr marL="342900" indent="-342900">
              <a:buFont typeface="Arial" panose="020B0604020202020204" pitchFamily="34" charset="0"/>
              <a:buChar char="•"/>
              <a:defRPr sz="2400" b="0">
                <a:solidFill>
                  <a:schemeClr val="tx2"/>
                </a:solidFill>
              </a:defRPr>
            </a:lvl1pPr>
            <a:lvl2pPr>
              <a:defRPr sz="1800">
                <a:solidFill>
                  <a:schemeClr val="tx2"/>
                </a:solidFill>
              </a:defRPr>
            </a:lvl2pPr>
          </a:lstStyle>
          <a:p>
            <a:pPr lvl="0"/>
            <a:r>
              <a:rPr lang="en-US" dirty="0"/>
              <a:t>Edit Master text styles</a:t>
            </a:r>
          </a:p>
          <a:p>
            <a:pPr lvl="1"/>
            <a:r>
              <a:rPr lang="en-US" dirty="0"/>
              <a:t>Second level</a:t>
            </a:r>
          </a:p>
        </p:txBody>
      </p:sp>
      <p:sp>
        <p:nvSpPr>
          <p:cNvPr id="4" name="Picture Placeholder 3"/>
          <p:cNvSpPr>
            <a:spLocks noGrp="1"/>
          </p:cNvSpPr>
          <p:nvPr>
            <p:ph type="pic" sz="quarter" idx="15"/>
          </p:nvPr>
        </p:nvSpPr>
        <p:spPr>
          <a:xfrm>
            <a:off x="304800" y="914400"/>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7" name="Picture Placeholder 3"/>
          <p:cNvSpPr>
            <a:spLocks noGrp="1"/>
          </p:cNvSpPr>
          <p:nvPr>
            <p:ph type="pic" sz="quarter" idx="16"/>
          </p:nvPr>
        </p:nvSpPr>
        <p:spPr>
          <a:xfrm>
            <a:off x="2123902" y="914400"/>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8" name="Picture Placeholder 3"/>
          <p:cNvSpPr>
            <a:spLocks noGrp="1"/>
          </p:cNvSpPr>
          <p:nvPr>
            <p:ph type="pic" sz="quarter" idx="17"/>
          </p:nvPr>
        </p:nvSpPr>
        <p:spPr>
          <a:xfrm>
            <a:off x="304800" y="2738351"/>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9" name="Picture Placeholder 3"/>
          <p:cNvSpPr>
            <a:spLocks noGrp="1"/>
          </p:cNvSpPr>
          <p:nvPr>
            <p:ph type="pic" sz="quarter" idx="18"/>
          </p:nvPr>
        </p:nvSpPr>
        <p:spPr>
          <a:xfrm>
            <a:off x="2123902" y="2738351"/>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10" name="Picture Placeholder 3"/>
          <p:cNvSpPr>
            <a:spLocks noGrp="1"/>
          </p:cNvSpPr>
          <p:nvPr>
            <p:ph type="pic" sz="quarter" idx="19"/>
          </p:nvPr>
        </p:nvSpPr>
        <p:spPr>
          <a:xfrm>
            <a:off x="295102" y="4562302"/>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11" name="Picture Placeholder 3"/>
          <p:cNvSpPr>
            <a:spLocks noGrp="1"/>
          </p:cNvSpPr>
          <p:nvPr>
            <p:ph type="pic" sz="quarter" idx="20"/>
          </p:nvPr>
        </p:nvSpPr>
        <p:spPr>
          <a:xfrm>
            <a:off x="2114204" y="4562302"/>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1075839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llage #1">
    <p:spTree>
      <p:nvGrpSpPr>
        <p:cNvPr id="1" name=""/>
        <p:cNvGrpSpPr/>
        <p:nvPr/>
      </p:nvGrpSpPr>
      <p:grpSpPr>
        <a:xfrm>
          <a:off x="0" y="0"/>
          <a:ext cx="0" cy="0"/>
          <a:chOff x="0" y="0"/>
          <a:chExt cx="0" cy="0"/>
        </a:xfrm>
      </p:grpSpPr>
      <p:sp>
        <p:nvSpPr>
          <p:cNvPr id="2" name="Rectangle 1"/>
          <p:cNvSpPr/>
          <p:nvPr userDrawn="1"/>
        </p:nvSpPr>
        <p:spPr>
          <a:xfrm>
            <a:off x="6400800" y="6172200"/>
            <a:ext cx="579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228600" y="914400"/>
            <a:ext cx="5516716" cy="5715000"/>
          </a:xfrm>
          <a:solidFill>
            <a:schemeClr val="accent3">
              <a:lumMod val="20000"/>
              <a:lumOff val="80000"/>
            </a:schemeClr>
          </a:solidFill>
        </p:spPr>
        <p:txBody>
          <a:bodyPr/>
          <a:lstStyle/>
          <a:p>
            <a:endParaRPr lang="en-US" dirty="0"/>
          </a:p>
        </p:txBody>
      </p:sp>
      <p:sp>
        <p:nvSpPr>
          <p:cNvPr id="9" name="Picture Placeholder 5"/>
          <p:cNvSpPr>
            <a:spLocks noGrp="1"/>
          </p:cNvSpPr>
          <p:nvPr>
            <p:ph type="pic" sz="quarter" idx="11"/>
          </p:nvPr>
        </p:nvSpPr>
        <p:spPr>
          <a:xfrm>
            <a:off x="5942166" y="914399"/>
            <a:ext cx="6021234" cy="2819401"/>
          </a:xfrm>
          <a:solidFill>
            <a:schemeClr val="accent3">
              <a:lumMod val="20000"/>
              <a:lumOff val="80000"/>
            </a:schemeClr>
          </a:solidFill>
        </p:spPr>
        <p:txBody>
          <a:bodyPr/>
          <a:lstStyle/>
          <a:p>
            <a:endParaRPr lang="en-US"/>
          </a:p>
        </p:txBody>
      </p:sp>
      <p:sp>
        <p:nvSpPr>
          <p:cNvPr id="10" name="Picture Placeholder 5"/>
          <p:cNvSpPr>
            <a:spLocks noGrp="1"/>
          </p:cNvSpPr>
          <p:nvPr>
            <p:ph type="pic" sz="quarter" idx="12"/>
          </p:nvPr>
        </p:nvSpPr>
        <p:spPr>
          <a:xfrm>
            <a:off x="5954571" y="4648200"/>
            <a:ext cx="3208826" cy="1981200"/>
          </a:xfrm>
          <a:solidFill>
            <a:schemeClr val="accent3">
              <a:lumMod val="20000"/>
              <a:lumOff val="80000"/>
            </a:schemeClr>
          </a:solidFill>
        </p:spPr>
        <p:txBody>
          <a:bodyPr/>
          <a:lstStyle/>
          <a:p>
            <a:endParaRPr lang="en-US"/>
          </a:p>
        </p:txBody>
      </p:sp>
      <p:sp>
        <p:nvSpPr>
          <p:cNvPr id="11" name="Picture Placeholder 5"/>
          <p:cNvSpPr>
            <a:spLocks noGrp="1"/>
          </p:cNvSpPr>
          <p:nvPr>
            <p:ph type="pic" sz="quarter" idx="13"/>
          </p:nvPr>
        </p:nvSpPr>
        <p:spPr>
          <a:xfrm>
            <a:off x="9336922" y="4648200"/>
            <a:ext cx="2625044" cy="1981200"/>
          </a:xfrm>
          <a:solidFill>
            <a:schemeClr val="accent3">
              <a:lumMod val="20000"/>
              <a:lumOff val="80000"/>
            </a:schemeClr>
          </a:solidFill>
        </p:spPr>
        <p:txBody>
          <a:bodyPr/>
          <a:lstStyle/>
          <a:p>
            <a:endParaRPr lang="en-US"/>
          </a:p>
        </p:txBody>
      </p:sp>
      <p:sp>
        <p:nvSpPr>
          <p:cNvPr id="3" name="Text Placeholder 2"/>
          <p:cNvSpPr>
            <a:spLocks noGrp="1"/>
          </p:cNvSpPr>
          <p:nvPr>
            <p:ph type="body" sz="quarter" idx="14"/>
          </p:nvPr>
        </p:nvSpPr>
        <p:spPr>
          <a:xfrm>
            <a:off x="5954866" y="3886200"/>
            <a:ext cx="6007100" cy="609600"/>
          </a:xfrm>
          <a:solidFill>
            <a:schemeClr val="tx2"/>
          </a:solidFill>
        </p:spPr>
        <p:txBody>
          <a:bodyPr anchor="ctr"/>
          <a:lstStyle>
            <a:lvl1pPr marL="0" indent="0">
              <a:buNone/>
              <a:defRPr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133871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Collage #2">
    <p:spTree>
      <p:nvGrpSpPr>
        <p:cNvPr id="1" name=""/>
        <p:cNvGrpSpPr/>
        <p:nvPr/>
      </p:nvGrpSpPr>
      <p:grpSpPr>
        <a:xfrm>
          <a:off x="0" y="0"/>
          <a:ext cx="0" cy="0"/>
          <a:chOff x="0" y="0"/>
          <a:chExt cx="0" cy="0"/>
        </a:xfrm>
      </p:grpSpPr>
      <p:sp>
        <p:nvSpPr>
          <p:cNvPr id="10" name="Rectangle 9"/>
          <p:cNvSpPr/>
          <p:nvPr userDrawn="1"/>
        </p:nvSpPr>
        <p:spPr>
          <a:xfrm>
            <a:off x="6400800" y="6172200"/>
            <a:ext cx="579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228600" y="914400"/>
            <a:ext cx="3912998" cy="5715000"/>
          </a:xfrm>
          <a:solidFill>
            <a:schemeClr val="accent3">
              <a:lumMod val="20000"/>
              <a:lumOff val="80000"/>
            </a:schemeClr>
          </a:solidFill>
        </p:spPr>
        <p:txBody>
          <a:bodyPr/>
          <a:lstStyle/>
          <a:p>
            <a:endParaRPr lang="en-US"/>
          </a:p>
        </p:txBody>
      </p:sp>
      <p:sp>
        <p:nvSpPr>
          <p:cNvPr id="9" name="Picture Placeholder 5"/>
          <p:cNvSpPr>
            <a:spLocks noGrp="1"/>
          </p:cNvSpPr>
          <p:nvPr>
            <p:ph type="pic" sz="quarter" idx="11"/>
          </p:nvPr>
        </p:nvSpPr>
        <p:spPr>
          <a:xfrm>
            <a:off x="4311650" y="914400"/>
            <a:ext cx="5029200" cy="2743199"/>
          </a:xfrm>
          <a:solidFill>
            <a:schemeClr val="accent3">
              <a:lumMod val="20000"/>
              <a:lumOff val="80000"/>
            </a:schemeClr>
          </a:solidFill>
        </p:spPr>
        <p:txBody>
          <a:bodyPr/>
          <a:lstStyle/>
          <a:p>
            <a:endParaRPr lang="en-US"/>
          </a:p>
        </p:txBody>
      </p:sp>
      <p:sp>
        <p:nvSpPr>
          <p:cNvPr id="11" name="Picture Placeholder 5"/>
          <p:cNvSpPr>
            <a:spLocks noGrp="1"/>
          </p:cNvSpPr>
          <p:nvPr>
            <p:ph type="pic" sz="quarter" idx="13"/>
          </p:nvPr>
        </p:nvSpPr>
        <p:spPr>
          <a:xfrm>
            <a:off x="9533826" y="4572000"/>
            <a:ext cx="2429574" cy="2057400"/>
          </a:xfrm>
          <a:solidFill>
            <a:schemeClr val="accent3">
              <a:lumMod val="20000"/>
              <a:lumOff val="80000"/>
            </a:schemeClr>
          </a:solidFill>
        </p:spPr>
        <p:txBody>
          <a:bodyPr/>
          <a:lstStyle/>
          <a:p>
            <a:endParaRPr lang="en-US"/>
          </a:p>
        </p:txBody>
      </p:sp>
      <p:sp>
        <p:nvSpPr>
          <p:cNvPr id="3" name="Text Placeholder 2"/>
          <p:cNvSpPr>
            <a:spLocks noGrp="1"/>
          </p:cNvSpPr>
          <p:nvPr>
            <p:ph type="body" sz="quarter" idx="14"/>
          </p:nvPr>
        </p:nvSpPr>
        <p:spPr>
          <a:xfrm>
            <a:off x="4311650" y="3810000"/>
            <a:ext cx="7651750" cy="609600"/>
          </a:xfrm>
          <a:solidFill>
            <a:schemeClr val="tx2"/>
          </a:solidFill>
        </p:spPr>
        <p:txBody>
          <a:bodyPr anchor="ctr"/>
          <a:lstStyle>
            <a:lvl1pPr marL="0" indent="0">
              <a:buNone/>
              <a:defRPr b="1">
                <a:solidFill>
                  <a:schemeClr val="bg1"/>
                </a:solidFill>
              </a:defRPr>
            </a:lvl1pPr>
          </a:lstStyle>
          <a:p>
            <a:pPr lvl="0"/>
            <a:r>
              <a:rPr lang="en-US" dirty="0"/>
              <a:t>Edit Master text styles</a:t>
            </a:r>
          </a:p>
        </p:txBody>
      </p:sp>
      <p:sp>
        <p:nvSpPr>
          <p:cNvPr id="12" name="Picture Placeholder 5"/>
          <p:cNvSpPr>
            <a:spLocks noGrp="1"/>
          </p:cNvSpPr>
          <p:nvPr>
            <p:ph type="pic" sz="quarter" idx="15"/>
          </p:nvPr>
        </p:nvSpPr>
        <p:spPr>
          <a:xfrm>
            <a:off x="6911276" y="4572000"/>
            <a:ext cx="2429574" cy="2057400"/>
          </a:xfrm>
          <a:solidFill>
            <a:schemeClr val="accent3">
              <a:lumMod val="20000"/>
              <a:lumOff val="80000"/>
            </a:schemeClr>
          </a:solidFill>
        </p:spPr>
        <p:txBody>
          <a:bodyPr/>
          <a:lstStyle/>
          <a:p>
            <a:endParaRPr lang="en-US"/>
          </a:p>
        </p:txBody>
      </p:sp>
      <p:sp>
        <p:nvSpPr>
          <p:cNvPr id="13" name="Picture Placeholder 5"/>
          <p:cNvSpPr>
            <a:spLocks noGrp="1"/>
          </p:cNvSpPr>
          <p:nvPr>
            <p:ph type="pic" sz="quarter" idx="16"/>
          </p:nvPr>
        </p:nvSpPr>
        <p:spPr>
          <a:xfrm>
            <a:off x="4311650" y="4569228"/>
            <a:ext cx="2429574" cy="2060171"/>
          </a:xfrm>
          <a:solidFill>
            <a:schemeClr val="accent3">
              <a:lumMod val="20000"/>
              <a:lumOff val="80000"/>
            </a:schemeClr>
          </a:solidFill>
        </p:spPr>
        <p:txBody>
          <a:bodyPr/>
          <a:lstStyle/>
          <a:p>
            <a:endParaRPr lang="en-US"/>
          </a:p>
        </p:txBody>
      </p:sp>
      <p:sp>
        <p:nvSpPr>
          <p:cNvPr id="14" name="Picture Placeholder 5"/>
          <p:cNvSpPr>
            <a:spLocks noGrp="1"/>
          </p:cNvSpPr>
          <p:nvPr>
            <p:ph type="pic" sz="quarter" idx="17"/>
          </p:nvPr>
        </p:nvSpPr>
        <p:spPr>
          <a:xfrm>
            <a:off x="9533826" y="914401"/>
            <a:ext cx="2429574" cy="2743200"/>
          </a:xfrm>
          <a:solidFill>
            <a:schemeClr val="accent3">
              <a:lumMod val="20000"/>
              <a:lumOff val="80000"/>
            </a:schemeClr>
          </a:solidFill>
        </p:spPr>
        <p:txBody>
          <a:bodyPr/>
          <a:lstStyle/>
          <a:p>
            <a:endParaRPr lang="en-US"/>
          </a:p>
        </p:txBody>
      </p:sp>
    </p:spTree>
    <p:extLst>
      <p:ext uri="{BB962C8B-B14F-4D97-AF65-F5344CB8AC3E}">
        <p14:creationId xmlns:p14="http://schemas.microsoft.com/office/powerpoint/2010/main" val="302127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5" name="Rectangle 4"/>
          <p:cNvSpPr/>
          <p:nvPr userDrawn="1"/>
        </p:nvSpPr>
        <p:spPr>
          <a:xfrm>
            <a:off x="0" y="6172200"/>
            <a:ext cx="12192000"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4"/>
          </p:nvPr>
        </p:nvSpPr>
        <p:spPr>
          <a:xfrm>
            <a:off x="0" y="0"/>
            <a:ext cx="12192000" cy="6248400"/>
          </a:xfrm>
          <a:solidFill>
            <a:schemeClr val="accent3">
              <a:lumMod val="20000"/>
              <a:lumOff val="80000"/>
            </a:schemeClr>
          </a:solidFill>
        </p:spPr>
        <p:txBody>
          <a:bodyPr/>
          <a:lstStyle/>
          <a:p>
            <a:endParaRPr lang="en-US" dirty="0"/>
          </a:p>
        </p:txBody>
      </p:sp>
      <p:sp>
        <p:nvSpPr>
          <p:cNvPr id="16" name="Text Placeholder 12"/>
          <p:cNvSpPr>
            <a:spLocks noGrp="1"/>
          </p:cNvSpPr>
          <p:nvPr>
            <p:ph type="body" sz="quarter" idx="13"/>
          </p:nvPr>
        </p:nvSpPr>
        <p:spPr>
          <a:xfrm>
            <a:off x="304800" y="6371578"/>
            <a:ext cx="11811000" cy="381000"/>
          </a:xfrm>
        </p:spPr>
        <p:txBody>
          <a:bodyPr anchor="ctr">
            <a:noAutofit/>
          </a:bodyPr>
          <a:lstStyle>
            <a:lvl1pPr marL="0" indent="0" algn="r">
              <a:buNone/>
              <a:defRPr sz="3200" b="1" cap="all" spc="60" baseline="0">
                <a:solidFill>
                  <a:schemeClr val="bg1"/>
                </a:solidFill>
                <a:latin typeface="Century Gothic" panose="020B0502020202020204" pitchFamily="34" charset="0"/>
              </a:defRPr>
            </a:lvl1pPr>
          </a:lstStyle>
          <a:p>
            <a:pPr lvl="0"/>
            <a:endParaRPr lang="en-US" dirty="0"/>
          </a:p>
        </p:txBody>
      </p:sp>
    </p:spTree>
    <p:extLst>
      <p:ext uri="{BB962C8B-B14F-4D97-AF65-F5344CB8AC3E}">
        <p14:creationId xmlns:p14="http://schemas.microsoft.com/office/powerpoint/2010/main" val="310311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 Caption">
    <p:bg>
      <p:bgPr>
        <a:solidFill>
          <a:schemeClr val="bg1"/>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0960" y="6416675"/>
            <a:ext cx="762000" cy="365125"/>
          </a:xfrm>
        </p:spPr>
        <p:txBody>
          <a:bodyPr/>
          <a:lstStyle/>
          <a:p>
            <a:fld id="{8BF1811F-7D2B-4B59-821E-B64D11248811}" type="slidenum">
              <a:rPr lang="en-US" smtClean="0"/>
              <a:t>‹#›</a:t>
            </a:fld>
            <a:endParaRPr lang="en-US"/>
          </a:p>
        </p:txBody>
      </p:sp>
      <p:sp>
        <p:nvSpPr>
          <p:cNvPr id="5" name="Picture Placeholder 2"/>
          <p:cNvSpPr>
            <a:spLocks noGrp="1"/>
          </p:cNvSpPr>
          <p:nvPr>
            <p:ph type="pic" idx="1"/>
          </p:nvPr>
        </p:nvSpPr>
        <p:spPr>
          <a:xfrm>
            <a:off x="2415117" y="1066800"/>
            <a:ext cx="7315200" cy="3508374"/>
          </a:xfrm>
          <a:solidFill>
            <a:schemeClr val="accent3">
              <a:lumMod val="20000"/>
              <a:lumOff val="80000"/>
            </a:schemeClr>
          </a:solidFill>
        </p:spPr>
        <p:txBody>
          <a:bodyPr>
            <a:normAutofit/>
          </a:bodyPr>
          <a:lstStyle>
            <a:lvl1pPr marL="0" indent="0">
              <a:buFont typeface="Arial" panose="020B0604020202020204" pitchFamily="34" charset="0"/>
              <a:buNone/>
              <a:defRPr sz="2400">
                <a:solidFill>
                  <a:schemeClr val="tx2"/>
                </a:solidFill>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2"/>
          <p:cNvSpPr>
            <a:spLocks noGrp="1"/>
          </p:cNvSpPr>
          <p:nvPr>
            <p:ph type="body" sz="quarter" idx="18" hasCustomPrompt="1"/>
          </p:nvPr>
        </p:nvSpPr>
        <p:spPr>
          <a:xfrm>
            <a:off x="2362200" y="4800600"/>
            <a:ext cx="7416800" cy="533400"/>
          </a:xfrm>
        </p:spPr>
        <p:txBody>
          <a:bodyPr>
            <a:normAutofit/>
          </a:bodyPr>
          <a:lstStyle>
            <a:lvl1pPr marL="0" indent="0" algn="ctr">
              <a:buNone/>
              <a:defRPr sz="2400" b="1" baseline="0">
                <a:solidFill>
                  <a:schemeClr val="tx2"/>
                </a:solidFill>
                <a:latin typeface="Century Gothic" panose="020B0502020202020204" pitchFamily="34" charset="0"/>
              </a:defRPr>
            </a:lvl1pPr>
          </a:lstStyle>
          <a:p>
            <a:r>
              <a:rPr lang="en-US" dirty="0"/>
              <a:t>Click to add title</a:t>
            </a:r>
          </a:p>
        </p:txBody>
      </p:sp>
      <p:sp>
        <p:nvSpPr>
          <p:cNvPr id="9" name="Text Placeholder 3"/>
          <p:cNvSpPr>
            <a:spLocks noGrp="1"/>
          </p:cNvSpPr>
          <p:nvPr>
            <p:ph type="body" sz="quarter" idx="19" hasCustomPrompt="1"/>
          </p:nvPr>
        </p:nvSpPr>
        <p:spPr>
          <a:xfrm>
            <a:off x="2362200" y="5334000"/>
            <a:ext cx="7416800" cy="533400"/>
          </a:xfrm>
        </p:spPr>
        <p:txBody>
          <a:bodyPr>
            <a:normAutofit/>
          </a:bodyPr>
          <a:lstStyle>
            <a:lvl1pPr marL="0" indent="0" algn="ctr">
              <a:buNone/>
              <a:defRPr sz="1600">
                <a:solidFill>
                  <a:schemeClr val="tx2"/>
                </a:solidFill>
                <a:latin typeface="Century Gothic" panose="020B0502020202020204" pitchFamily="34" charset="0"/>
              </a:defRPr>
            </a:lvl1pPr>
          </a:lstStyle>
          <a:p>
            <a:r>
              <a:rPr lang="en-US" dirty="0"/>
              <a:t>Click to add text</a:t>
            </a:r>
          </a:p>
        </p:txBody>
      </p:sp>
    </p:spTree>
    <p:extLst>
      <p:ext uri="{BB962C8B-B14F-4D97-AF65-F5344CB8AC3E}">
        <p14:creationId xmlns:p14="http://schemas.microsoft.com/office/powerpoint/2010/main" val="314564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24586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B0D11-9828-4249-A00B-10BE9E5BECFB}"/>
              </a:ext>
            </a:extLst>
          </p:cNvPr>
          <p:cNvSpPr/>
          <p:nvPr userDrawn="1"/>
        </p:nvSpPr>
        <p:spPr>
          <a:xfrm>
            <a:off x="0" y="762000"/>
            <a:ext cx="12192000"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ock, drawing&#10;&#10;Description automatically generated">
            <a:extLst>
              <a:ext uri="{FF2B5EF4-FFF2-40B4-BE49-F238E27FC236}">
                <a16:creationId xmlns:a16="http://schemas.microsoft.com/office/drawing/2014/main" id="{3486A42F-67E7-4472-A8BF-FA8BFD7442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799" y="228600"/>
            <a:ext cx="2286001" cy="348996"/>
          </a:xfrm>
          <a:prstGeom prst="rect">
            <a:avLst/>
          </a:prstGeom>
        </p:spPr>
      </p:pic>
      <p:sp>
        <p:nvSpPr>
          <p:cNvPr id="5" name="Text Placeholder 4">
            <a:extLst>
              <a:ext uri="{FF2B5EF4-FFF2-40B4-BE49-F238E27FC236}">
                <a16:creationId xmlns:a16="http://schemas.microsoft.com/office/drawing/2014/main" id="{A0E09346-B240-47D6-A5DB-BC01D5BE465E}"/>
              </a:ext>
            </a:extLst>
          </p:cNvPr>
          <p:cNvSpPr>
            <a:spLocks noGrp="1"/>
          </p:cNvSpPr>
          <p:nvPr>
            <p:ph type="body" sz="quarter" idx="10"/>
          </p:nvPr>
        </p:nvSpPr>
        <p:spPr>
          <a:xfrm>
            <a:off x="914400" y="2209800"/>
            <a:ext cx="10591800" cy="4343400"/>
          </a:xfrm>
        </p:spPr>
        <p:txBody>
          <a:bodyPr/>
          <a:lstStyle>
            <a:lvl1pPr marL="342900" indent="-342900">
              <a:buClr>
                <a:schemeClr val="bg1"/>
              </a:buClr>
              <a:buFont typeface="Arial" panose="020B0604020202020204" pitchFamily="34" charset="0"/>
              <a:buChar char="•"/>
              <a:defRPr sz="2600" b="1">
                <a:solidFill>
                  <a:schemeClr val="bg1"/>
                </a:solidFill>
              </a:defRPr>
            </a:lvl1pPr>
            <a:lvl2pPr marL="742950" indent="-285750">
              <a:buClr>
                <a:schemeClr val="bg1"/>
              </a:buClr>
              <a:buFont typeface="Arial" panose="020B0604020202020204" pitchFamily="34" charset="0"/>
              <a:buChar char="•"/>
              <a:defRPr>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02EF14DA-F3B6-4EE9-BD51-A01E5C075ED6}"/>
              </a:ext>
            </a:extLst>
          </p:cNvPr>
          <p:cNvSpPr>
            <a:spLocks noGrp="1"/>
          </p:cNvSpPr>
          <p:nvPr>
            <p:ph type="body" sz="quarter" idx="11"/>
          </p:nvPr>
        </p:nvSpPr>
        <p:spPr>
          <a:xfrm>
            <a:off x="914400" y="1143000"/>
            <a:ext cx="10591800" cy="914400"/>
          </a:xfrm>
        </p:spPr>
        <p:txBody>
          <a:bodyPr>
            <a:normAutofit/>
          </a:bodyPr>
          <a:lstStyle>
            <a:lvl1pPr marL="0" indent="0">
              <a:buNone/>
              <a:defRPr sz="4400" b="1" cap="all"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578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65ACC2-B57B-46F6-B724-C834CD07ECB8}"/>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Callout 3">
            <a:extLst>
              <a:ext uri="{FF2B5EF4-FFF2-40B4-BE49-F238E27FC236}">
                <a16:creationId xmlns:a16="http://schemas.microsoft.com/office/drawing/2014/main" id="{88229959-55BC-4E5C-85AA-876455B7FAEF}"/>
              </a:ext>
            </a:extLst>
          </p:cNvPr>
          <p:cNvSpPr/>
          <p:nvPr userDrawn="1"/>
        </p:nvSpPr>
        <p:spPr>
          <a:xfrm>
            <a:off x="3986828" y="238829"/>
            <a:ext cx="7139916" cy="6161971"/>
          </a:xfrm>
          <a:custGeom>
            <a:avLst/>
            <a:gdLst>
              <a:gd name="connsiteX0" fmla="*/ 1755795 w 6019800"/>
              <a:gd name="connsiteY0" fmla="*/ 4972050 h 4419600"/>
              <a:gd name="connsiteX1" fmla="*/ 1530742 w 6019800"/>
              <a:gd name="connsiteY1" fmla="*/ 4134351 h 4419600"/>
              <a:gd name="connsiteX2" fmla="*/ 668772 w 6019800"/>
              <a:gd name="connsiteY2" fmla="*/ 820939 h 4419600"/>
              <a:gd name="connsiteX3" fmla="*/ 3937601 w 6019800"/>
              <a:gd name="connsiteY3" fmla="*/ 107581 h 4419600"/>
              <a:gd name="connsiteX4" fmla="*/ 5789911 w 6019800"/>
              <a:gd name="connsiteY4" fmla="*/ 3056822 h 4419600"/>
              <a:gd name="connsiteX5" fmla="*/ 2620431 w 6019800"/>
              <a:gd name="connsiteY5" fmla="*/ 4401021 h 4419600"/>
              <a:gd name="connsiteX6" fmla="*/ 1755795 w 6019800"/>
              <a:gd name="connsiteY6" fmla="*/ 4972050 h 4419600"/>
              <a:gd name="connsiteX0" fmla="*/ 1756253 w 6021344"/>
              <a:gd name="connsiteY0" fmla="*/ 4972164 h 4972164"/>
              <a:gd name="connsiteX1" fmla="*/ 1531200 w 6021344"/>
              <a:gd name="connsiteY1" fmla="*/ 4134465 h 4972164"/>
              <a:gd name="connsiteX2" fmla="*/ 669230 w 6021344"/>
              <a:gd name="connsiteY2" fmla="*/ 821053 h 4972164"/>
              <a:gd name="connsiteX3" fmla="*/ 3938059 w 6021344"/>
              <a:gd name="connsiteY3" fmla="*/ 107695 h 4972164"/>
              <a:gd name="connsiteX4" fmla="*/ 5790369 w 6021344"/>
              <a:gd name="connsiteY4" fmla="*/ 3056936 h 4972164"/>
              <a:gd name="connsiteX5" fmla="*/ 2620889 w 6021344"/>
              <a:gd name="connsiteY5" fmla="*/ 4401135 h 4972164"/>
              <a:gd name="connsiteX6" fmla="*/ 1756253 w 6021344"/>
              <a:gd name="connsiteY6" fmla="*/ 4972164 h 4972164"/>
              <a:gd name="connsiteX0" fmla="*/ 1041358 w 6021344"/>
              <a:gd name="connsiteY0" fmla="*/ 5196608 h 5196608"/>
              <a:gd name="connsiteX1" fmla="*/ 1531200 w 6021344"/>
              <a:gd name="connsiteY1" fmla="*/ 4134465 h 5196608"/>
              <a:gd name="connsiteX2" fmla="*/ 669230 w 6021344"/>
              <a:gd name="connsiteY2" fmla="*/ 821053 h 5196608"/>
              <a:gd name="connsiteX3" fmla="*/ 3938059 w 6021344"/>
              <a:gd name="connsiteY3" fmla="*/ 107695 h 5196608"/>
              <a:gd name="connsiteX4" fmla="*/ 5790369 w 6021344"/>
              <a:gd name="connsiteY4" fmla="*/ 3056936 h 5196608"/>
              <a:gd name="connsiteX5" fmla="*/ 2620889 w 6021344"/>
              <a:gd name="connsiteY5" fmla="*/ 4401135 h 5196608"/>
              <a:gd name="connsiteX6" fmla="*/ 1041358 w 6021344"/>
              <a:gd name="connsiteY6" fmla="*/ 5196608 h 519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1344" h="5196608">
                <a:moveTo>
                  <a:pt x="1041358" y="5196608"/>
                </a:moveTo>
                <a:lnTo>
                  <a:pt x="1531200" y="4134465"/>
                </a:lnTo>
                <a:cubicBezTo>
                  <a:pt x="-89438" y="3463078"/>
                  <a:pt x="-500310" y="1883686"/>
                  <a:pt x="669230" y="821053"/>
                </a:cubicBezTo>
                <a:cubicBezTo>
                  <a:pt x="1452572" y="109316"/>
                  <a:pt x="2752371" y="-174340"/>
                  <a:pt x="3938059" y="107695"/>
                </a:cubicBezTo>
                <a:cubicBezTo>
                  <a:pt x="5609728" y="505328"/>
                  <a:pt x="6463916" y="1865363"/>
                  <a:pt x="5790369" y="3056936"/>
                </a:cubicBezTo>
                <a:cubicBezTo>
                  <a:pt x="5268973" y="3979340"/>
                  <a:pt x="3969725" y="4530360"/>
                  <a:pt x="2620889" y="4401135"/>
                </a:cubicBezTo>
                <a:lnTo>
                  <a:pt x="1041358" y="51966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3BA29A28-9464-4112-9191-7C7CB8FB2D94}"/>
              </a:ext>
            </a:extLst>
          </p:cNvPr>
          <p:cNvSpPr>
            <a:spLocks noGrp="1"/>
          </p:cNvSpPr>
          <p:nvPr>
            <p:ph type="body" sz="quarter" idx="10"/>
          </p:nvPr>
        </p:nvSpPr>
        <p:spPr>
          <a:xfrm>
            <a:off x="4876800" y="1143000"/>
            <a:ext cx="5410200" cy="3429000"/>
          </a:xfrm>
        </p:spPr>
        <p:txBody>
          <a:bodyPr lIns="274320" tIns="274320" rIns="274320" bIns="274320" anchor="t" anchorCtr="0">
            <a:normAutofit/>
          </a:bodyPr>
          <a:lstStyle>
            <a:lvl1pPr marL="0" indent="0" algn="ctr">
              <a:buNone/>
              <a:defRPr sz="3600" b="1">
                <a:solidFill>
                  <a:schemeClr val="bg2">
                    <a:lumMod val="50000"/>
                  </a:schemeClr>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7E72D8F6-09FB-4027-BEE4-E2E5E84F64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04800"/>
            <a:ext cx="1752608" cy="267565"/>
          </a:xfrm>
          <a:prstGeom prst="rect">
            <a:avLst/>
          </a:prstGeom>
        </p:spPr>
      </p:pic>
    </p:spTree>
    <p:extLst>
      <p:ext uri="{BB962C8B-B14F-4D97-AF65-F5344CB8AC3E}">
        <p14:creationId xmlns:p14="http://schemas.microsoft.com/office/powerpoint/2010/main" val="418673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A0B78-D692-41D9-B0BA-1C8A195A58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2" b="973"/>
          <a:stretch/>
        </p:blipFill>
        <p:spPr>
          <a:xfrm>
            <a:off x="0" y="0"/>
            <a:ext cx="12192000" cy="6858000"/>
          </a:xfrm>
          <a:prstGeom prst="rect">
            <a:avLst/>
          </a:prstGeom>
        </p:spPr>
      </p:pic>
      <p:sp>
        <p:nvSpPr>
          <p:cNvPr id="4" name="Rectangle: Top Corners Rounded 3">
            <a:extLst>
              <a:ext uri="{FF2B5EF4-FFF2-40B4-BE49-F238E27FC236}">
                <a16:creationId xmlns:a16="http://schemas.microsoft.com/office/drawing/2014/main" id="{2317D728-66F7-4BC8-82DA-DFECA5A5CCDB}"/>
              </a:ext>
            </a:extLst>
          </p:cNvPr>
          <p:cNvSpPr/>
          <p:nvPr userDrawn="1"/>
        </p:nvSpPr>
        <p:spPr>
          <a:xfrm>
            <a:off x="2400300" y="2667000"/>
            <a:ext cx="7391400" cy="41910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BA29A28-9464-4112-9191-7C7CB8FB2D94}"/>
              </a:ext>
            </a:extLst>
          </p:cNvPr>
          <p:cNvSpPr>
            <a:spLocks noGrp="1"/>
          </p:cNvSpPr>
          <p:nvPr>
            <p:ph type="body" sz="quarter" idx="10"/>
          </p:nvPr>
        </p:nvSpPr>
        <p:spPr>
          <a:xfrm>
            <a:off x="2733675" y="3048000"/>
            <a:ext cx="6724650" cy="3657600"/>
          </a:xfrm>
        </p:spPr>
        <p:txBody>
          <a:bodyPr>
            <a:normAutofit/>
          </a:bodyPr>
          <a:lstStyle>
            <a:lvl1pPr marL="0" indent="0" algn="ctr">
              <a:buNone/>
              <a:defRPr sz="3600" b="1">
                <a:solidFill>
                  <a:schemeClr val="bg2">
                    <a:lumMod val="50000"/>
                  </a:schemeClr>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7E72D8F6-09FB-4027-BEE4-E2E5E84F64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04800"/>
            <a:ext cx="1752608" cy="267565"/>
          </a:xfrm>
          <a:prstGeom prst="rect">
            <a:avLst/>
          </a:prstGeom>
        </p:spPr>
      </p:pic>
    </p:spTree>
    <p:extLst>
      <p:ext uri="{BB962C8B-B14F-4D97-AF65-F5344CB8AC3E}">
        <p14:creationId xmlns:p14="http://schemas.microsoft.com/office/powerpoint/2010/main" val="59279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70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11201400" cy="2014537"/>
          </a:xfrm>
        </p:spPr>
        <p:txBody>
          <a:bodyPr anchor="b"/>
          <a:lstStyle>
            <a:lvl1pPr>
              <a:defRPr sz="6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533400" y="4860925"/>
            <a:ext cx="11201400" cy="854075"/>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195894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7562"/>
            <a:ext cx="11277600" cy="1006475"/>
          </a:xfrm>
        </p:spPr>
        <p:txBody>
          <a:bodyPr/>
          <a:lstStyle/>
          <a:p>
            <a:r>
              <a:rPr lang="en-US" dirty="0"/>
              <a:t>Click to edit Master title style</a:t>
            </a:r>
          </a:p>
        </p:txBody>
      </p:sp>
      <p:sp>
        <p:nvSpPr>
          <p:cNvPr id="3" name="Content Placeholder 2"/>
          <p:cNvSpPr>
            <a:spLocks noGrp="1"/>
          </p:cNvSpPr>
          <p:nvPr>
            <p:ph idx="1"/>
          </p:nvPr>
        </p:nvSpPr>
        <p:spPr>
          <a:xfrm>
            <a:off x="609600" y="1976437"/>
            <a:ext cx="11277600" cy="4348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415650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17563"/>
            <a:ext cx="10515600" cy="858838"/>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38200" y="1905000"/>
            <a:ext cx="5105400" cy="472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05000"/>
            <a:ext cx="51816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92462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84238"/>
            <a:ext cx="10515600" cy="796926"/>
          </a:xfrm>
        </p:spPr>
        <p:txBody>
          <a:bodyPr/>
          <a:lstStyle/>
          <a:p>
            <a:r>
              <a:rPr lang="en-US" dirty="0"/>
              <a:t>Click to edit Master title style</a:t>
            </a:r>
          </a:p>
        </p:txBody>
      </p:sp>
      <p:sp>
        <p:nvSpPr>
          <p:cNvPr id="3" name="Text Placeholder 2"/>
          <p:cNvSpPr>
            <a:spLocks noGrp="1"/>
          </p:cNvSpPr>
          <p:nvPr>
            <p:ph type="body" idx="1"/>
          </p:nvPr>
        </p:nvSpPr>
        <p:spPr>
          <a:xfrm>
            <a:off x="839788" y="1757363"/>
            <a:ext cx="5157787" cy="681037"/>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81275"/>
            <a:ext cx="5157787" cy="4124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57363"/>
            <a:ext cx="5183188" cy="681037"/>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81275"/>
            <a:ext cx="5183188" cy="412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2362195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Fifth level</a:t>
            </a:r>
            <a:endParaRPr kumimoji="0" lang="en-US" sz="1400" b="0" i="0" u="none" strike="noStrike" kern="1200" cap="none" spc="0" normalizeH="0" baseline="0" noProof="0" dirty="0">
              <a:ln>
                <a:noFill/>
              </a:ln>
              <a:solidFill>
                <a:srgbClr val="4F5149"/>
              </a:solidFill>
              <a:effectLst/>
              <a:uLnTx/>
              <a:uFillTx/>
              <a:latin typeface="Century Gothic"/>
              <a:ea typeface="+mn-ea"/>
              <a:cs typeface="+mn-cs"/>
            </a:endParaRPr>
          </a:p>
        </p:txBody>
      </p:sp>
    </p:spTree>
    <p:extLst>
      <p:ext uri="{BB962C8B-B14F-4D97-AF65-F5344CB8AC3E}">
        <p14:creationId xmlns:p14="http://schemas.microsoft.com/office/powerpoint/2010/main" val="3578306972"/>
      </p:ext>
    </p:extLst>
  </p:cSld>
  <p:clrMap bg1="lt1" tx1="dk1" bg2="lt2" tx2="dk2" accent1="accent1" accent2="accent2" accent3="accent3" accent4="accent4" accent5="accent5" accent6="accent6" hlink="hlink" folHlink="folHlink"/>
  <p:sldLayoutIdLst>
    <p:sldLayoutId id="2147483747" r:id="rId1"/>
    <p:sldLayoutId id="2147483745" r:id="rId2"/>
    <p:sldLayoutId id="2147483746" r:id="rId3"/>
    <p:sldLayoutId id="2147483750" r:id="rId4"/>
    <p:sldLayoutId id="2147483715" r:id="rId5"/>
  </p:sldLayoutIdLst>
  <p:txStyles>
    <p:titleStyle>
      <a:lvl1pPr algn="l" defTabSz="914400" rtl="0" eaLnBrk="1" latinLnBrk="0" hangingPunct="1">
        <a:lnSpc>
          <a:spcPct val="90000"/>
        </a:lnSpc>
        <a:spcBef>
          <a:spcPct val="0"/>
        </a:spcBef>
        <a:buNone/>
        <a:defRPr sz="4400" kern="1200">
          <a:solidFill>
            <a:srgbClr val="6D6D66"/>
          </a:solidFill>
          <a:latin typeface="Century Gothic" panose="020B0502020202020204"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rgbClr val="84754E"/>
          </a:solidFill>
          <a:latin typeface="Century Gothic" panose="020B050202020202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rgbClr val="46A149"/>
        </a:buClr>
        <a:buSzTx/>
        <a:buFont typeface="Arial" panose="020B0604020202020204" pitchFamily="34" charset="0"/>
        <a:buChar char="•"/>
        <a:tabLst/>
        <a:defRPr sz="2000" kern="1200">
          <a:solidFill>
            <a:srgbClr val="84754E"/>
          </a:solidFill>
          <a:latin typeface="Century Gothic" panose="020B050202020202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rgbClr val="DE6736"/>
        </a:buClr>
        <a:buSzTx/>
        <a:buFont typeface="Arial" panose="020B0604020202020204" pitchFamily="34" charset="0"/>
        <a:buChar char="•"/>
        <a:tabLst/>
        <a:defRPr sz="1800" kern="1200">
          <a:solidFill>
            <a:srgbClr val="84754E"/>
          </a:solidFill>
          <a:latin typeface="Century Gothic" panose="020B050202020202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rgbClr val="B2B3AD"/>
        </a:buClr>
        <a:buSzTx/>
        <a:buFont typeface="Arial" panose="020B0604020202020204" pitchFamily="34" charset="0"/>
        <a:buChar char="–"/>
        <a:tabLst/>
        <a:defRPr sz="1600" kern="1200">
          <a:solidFill>
            <a:srgbClr val="84754E"/>
          </a:solidFill>
          <a:latin typeface="Century Gothic" panose="020B050202020202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rgbClr val="419ECB"/>
        </a:buClr>
        <a:buSzTx/>
        <a:buFont typeface="Arial" panose="020B0604020202020204" pitchFamily="34" charset="0"/>
        <a:buChar char="»"/>
        <a:tabLst/>
        <a:defRPr sz="1400" kern="1200">
          <a:solidFill>
            <a:srgbClr val="84754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17562"/>
            <a:ext cx="11049000" cy="1006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976437"/>
            <a:ext cx="11049000" cy="43481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12192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87000" y="189635"/>
            <a:ext cx="1752608" cy="267565"/>
          </a:xfrm>
          <a:prstGeom prst="rect">
            <a:avLst/>
          </a:prstGeom>
        </p:spPr>
      </p:pic>
      <p:sp>
        <p:nvSpPr>
          <p:cNvPr id="6" name="Slide Number Placeholder 5"/>
          <p:cNvSpPr>
            <a:spLocks noGrp="1"/>
          </p:cNvSpPr>
          <p:nvPr>
            <p:ph type="sldNum" sz="quarter" idx="4"/>
          </p:nvPr>
        </p:nvSpPr>
        <p:spPr>
          <a:xfrm>
            <a:off x="60960" y="6416675"/>
            <a:ext cx="762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811F-7D2B-4B59-821E-B64D11248811}" type="slidenum">
              <a:rPr lang="en-US" smtClean="0"/>
              <a:pPr/>
              <a:t>‹#›</a:t>
            </a:fld>
            <a:endParaRPr lang="en-US" dirty="0"/>
          </a:p>
        </p:txBody>
      </p:sp>
    </p:spTree>
    <p:extLst>
      <p:ext uri="{BB962C8B-B14F-4D97-AF65-F5344CB8AC3E}">
        <p14:creationId xmlns:p14="http://schemas.microsoft.com/office/powerpoint/2010/main" val="20153090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b="1" kern="1200" cap="all" baseline="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Slide 1.&#10;&#10;Title: City of Boise: Community Accessibility Survey Results, October 2020&#10;&#10;The background image is an aerial photograph of the City of Boise and Boise foothills.">
            <a:extLst>
              <a:ext uri="{FF2B5EF4-FFF2-40B4-BE49-F238E27FC236}">
                <a16:creationId xmlns:a16="http://schemas.microsoft.com/office/drawing/2014/main" id="{817F9D7A-AF76-4034-ACCB-E5DF954B6016}"/>
              </a:ext>
            </a:extLst>
          </p:cNvPr>
          <p:cNvSpPr>
            <a:spLocks noGrp="1"/>
          </p:cNvSpPr>
          <p:nvPr>
            <p:ph type="body" sz="quarter" idx="10"/>
          </p:nvPr>
        </p:nvSpPr>
        <p:spPr/>
        <p:txBody>
          <a:bodyPr>
            <a:normAutofit fontScale="92500"/>
          </a:bodyPr>
          <a:lstStyle/>
          <a:p>
            <a:r>
              <a:rPr lang="en-US" b="1" dirty="0"/>
              <a:t>Community Accessibility Survey Results</a:t>
            </a:r>
          </a:p>
        </p:txBody>
      </p:sp>
      <p:sp>
        <p:nvSpPr>
          <p:cNvPr id="3" name="Text Placeholder 2">
            <a:extLst>
              <a:ext uri="{FF2B5EF4-FFF2-40B4-BE49-F238E27FC236}">
                <a16:creationId xmlns:a16="http://schemas.microsoft.com/office/drawing/2014/main" id="{6571A673-A36C-42F7-88F6-87147D0BC620}"/>
              </a:ext>
              <a:ext uri="{C183D7F6-B498-43B3-948B-1728B52AA6E4}">
                <adec:decorative xmlns:adec="http://schemas.microsoft.com/office/drawing/2017/decorative" val="1"/>
              </a:ext>
            </a:extLst>
          </p:cNvPr>
          <p:cNvSpPr>
            <a:spLocks noGrp="1"/>
          </p:cNvSpPr>
          <p:nvPr>
            <p:ph type="body" sz="quarter" idx="11"/>
          </p:nvPr>
        </p:nvSpPr>
        <p:spPr/>
        <p:txBody>
          <a:bodyPr>
            <a:normAutofit fontScale="92500" lnSpcReduction="20000"/>
          </a:bodyPr>
          <a:lstStyle/>
          <a:p>
            <a:r>
              <a:rPr lang="en-US" dirty="0"/>
              <a:t>October 2020</a:t>
            </a:r>
          </a:p>
        </p:txBody>
      </p:sp>
    </p:spTree>
    <p:extLst>
      <p:ext uri="{BB962C8B-B14F-4D97-AF65-F5344CB8AC3E}">
        <p14:creationId xmlns:p14="http://schemas.microsoft.com/office/powerpoint/2010/main" val="42364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pPr/>
              <a:t>10</a:t>
            </a:fld>
            <a:endParaRPr lang="en-US" dirty="0"/>
          </a:p>
        </p:txBody>
      </p:sp>
      <p:graphicFrame>
        <p:nvGraphicFramePr>
          <p:cNvPr id="4" name="Chart 3" descr="Slide 10.&#10;&#10;Responses to the question, &quot;Regarding accessibility, how do you feel about living and working in Boise, Idaho?&quot;;&#10;&#10;This question has a five-point scale including &quot;very positive,&quot; &quot;positive,&quot; &quot;neutral,&quot; &quot;negative,&quot; and &quot;very negative.&quot;;&#10;&#10;45.92% responded &quot;positive.&quot;;&#10;&#10;32.65% replied &quot;very positive.&quot;;&#10;&#10;14.29% said &quot;neutral.&quot;;&#10;&#10;7.14% replied &quot;negative.&quot;;&#10;&#10;0.0% responded &quot;very negative.&quot;;">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73969316"/>
              </p:ext>
            </p:extLst>
          </p:nvPr>
        </p:nvGraphicFramePr>
        <p:xfrm>
          <a:off x="1409700" y="636045"/>
          <a:ext cx="9372600" cy="5959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831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pPr/>
              <a:t>11</a:t>
            </a:fld>
            <a:endParaRPr lang="en-US" dirty="0"/>
          </a:p>
        </p:txBody>
      </p:sp>
      <p:graphicFrame>
        <p:nvGraphicFramePr>
          <p:cNvPr id="3" name="Chart 2" descr="Slide 11. &#10;&#10;Responses to the question, &quot;How often do you visit or access any city-owned building (including, city hall, idaho ice world, etc.)?&quot;&#10;&#10;37.37% replied &quot;several times a year.&quot;;&#10;&#10;24.24% said &quot;monthly.&quot;;&#10;&#10;15.15% responded &quot;weekly.&quot;;&#10;&#10;12.12% said &quot;daily.&quot;;&#10;&#10;11.11% replied &quot;never.&quo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586467368"/>
              </p:ext>
            </p:extLst>
          </p:nvPr>
        </p:nvGraphicFramePr>
        <p:xfrm>
          <a:off x="914400" y="685800"/>
          <a:ext cx="10134600" cy="5898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5271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80A895-7EF6-4090-AFAB-AC7B1B18A60A}"/>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12</a:t>
            </a:fld>
            <a:endParaRPr lang="en-US" dirty="0"/>
          </a:p>
        </p:txBody>
      </p:sp>
      <p:graphicFrame>
        <p:nvGraphicFramePr>
          <p:cNvPr id="3" name="Chart 2" descr="Slide 12. &#10;&#10;Responses to the question, &quot;How accessible is Boise? Select one choice for each building listed below.&quot;;&#10;&#10;There are 18 City of Boise Buildings listed in this question, and each building is rated according to the following four-point scale: &quot;very accessible,&quot; &quot;somewhat accessible,&quot; &quot;not accessible,&quot; and &quot;no opinion.&quot;;&#10;&#10;In the following, each building is named and then the percentage of responses on the scale is provided;&#10;&#10;City Hall;&#10;37.93% &quot;very accessible.&quot;;&#10;31.18% &quot;somewhat accessible.&quot;;&#10;4.30% &quot;not accessible.&quot;;&#10;26.88% &quot;no opinion.&quot;;&#10;&#10;City Hall West (Police and Fire HQ);&#10;22.22% &quot;very accessible.&quot;;&#10;16.67% &quot;somewhat accessible.&quot;;&#10;1.11% &quot;not accessible.&quot;;&#10;60% &quot;no opinion.&quot;;&#10;&#10;Main Library;&#10;42.55% &quot;very accessible.&quot;;&#10;39.36% &quot;somewhat accessible.&quot;;&#10;0.00% &quot;not accessible.&quot;;&#10;18.09% &quot;no opinion.&quot;;&#10;&#10;Collister Library;&#10;18.09% &quot;very accessible.&quot;;&#10;9.57% &quot;somewhat accessible.&quot;;&#10;0.00% &quot;not accessible.&quot;;&#10;72.34% &quot;no opinion.&quot;;&#10;&#10;Hillcrest Library;&#10;19.78% &quot;very accessible.&quot;;&#10;7.69% &quot;somewhat accessible.&quot;;&#10;0.00% &quot;not accessible.&quot;;&#10;72.53% &quot;no opinion.&quot;;&#10;&#10;Youstick Library;&#10;28.57% &quot;very accessible.&quot;;&#10;6.59% &quot;somewhat accessible.&quot;;&#10;0.00% &quot;not accessible.&quot;;&#10;64.84% &quot;no opinion.&quot;;&#10;&#10;Bown Crossing Library;&#10;33.33% &quot;very accessible.&quot;;&#10;7.53% &quot;somewhat accessible.&quot;;&#10;0.00% &quot;not accessible.&quot;;&#10;59.14% &quot;no opinion.&quot;;&#10;&#10;Idaho Ice World;&#10;14.29% &quot;very accessible.&quot;;&#10;24.18% &quot;somewhat accessible.&quot;;&#10;2.20% &quot;not accessible.&quot;;&#10;59.34% &quot;no opinion.&quot;;&#10;&#10;Dick Eardley Senior Citizen Center;&#10;27.47% &quot;very accessible.&quot;;&#10;9.89% &quot;somewhat accessible.&quot;;&#10;1.10% &quot;not accessible.&quot;;&#10;61.54% &quot;no opinion.&quot;;&#10;&#10;Fort Boise Community Center;&#10;34.44% &quot;very accessible.&quot;;&#10;22.22% &quot;somewhat accessible.&quot;;&#10;3.33% &quot;not accessible.&quot;;&#10;40% &quot;no opinion.&quot;;&#10;&#10;Boise Depot;&#10;18.48% &quot;very accessible.&quot;;&#10;35.87% &quot;somewhat accessible.&quot;;&#10;5.43% &quot;not accessible.&quot;;&#10;40.22% &quot;no opinion.&quot;;&#10;&#10;Borah Pool House;&#10;4.35% &quot;very accessible.&quot;;&#10;5.43% &quot;somewhat accessible.&quot;;&#10;2.17% &quot;not accessible.&quot;;&#10;88.04% &quot;no opinion.&quot;;&#10;&#10;Ivywild Pool House;&#10;6.59% &quot;very accessible.&quot;;&#10;9.89% &quot;somewhat accessible.&quot;;&#10;0.00% &quot;not accessible.&quot;;&#10;83.52% &quot;no opinion.&quot;;&#10;&#10;Natatorium Pool House;&#10;4.40% &quot;very accessible.&quot;;&#10;12.09% &quot;somewhat accessible.&quot;;&#10;0.00% &quot;not accessible.&quot;;&#10;83.52% &quot;no opinion.&quot;;&#10;&#10;Foothills Learning Center;&#10;13.04% &quot;very accessible.&quot;;&#10;27.17% &quot;somewhat accessible.&quot;;&#10;0.00% &quot;not accessible.&quot;;&#10;59.78% &quot;no opinion.&quot;;&#10;&#10;Boise Urban Garden School;&#10;6.59% &quot;very accessible.&quot;;&#10;12.09% &quot;somewhat accessible.&quot;;&#10;0.00% &quot;not accessible.&quot;;&#10;81.32% &quot;no opinion.&quot;;&#10;&#10;City of Boise Zoo;&#10;43.01% &quot;very accessible.&quot;;&#10;39.78% &quot;somewhat accessible.&quot;;&#10;1.08% &quot;not accessible.&quot;;&#10;16.13% &quot;no opinion.&quot;;&#10;&#10;Quail Hollow Golf Course;&#10;8.70% &quot;very accessible.&quot;;&#10;15.22% &quot;somewhat accessible.&quot;;&#10;1.09% &quot;not accessible.&quot;;&#10;75% &quot;no opinion.&quot;;">
            <a:extLst>
              <a:ext uri="{FF2B5EF4-FFF2-40B4-BE49-F238E27FC236}">
                <a16:creationId xmlns:a16="http://schemas.microsoft.com/office/drawing/2014/main" id="{00000000-0008-0000-05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99352478"/>
              </p:ext>
            </p:extLst>
          </p:nvPr>
        </p:nvGraphicFramePr>
        <p:xfrm>
          <a:off x="342900" y="762000"/>
          <a:ext cx="115062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103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FB0816-690F-4474-AF43-47BFA6CE6EAF}"/>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13</a:t>
            </a:fld>
            <a:endParaRPr lang="en-US"/>
          </a:p>
        </p:txBody>
      </p:sp>
      <p:graphicFrame>
        <p:nvGraphicFramePr>
          <p:cNvPr id="3" name="Chart 2" descr="Slide 13. &#10;&#10;Continuation of responses to the question, &quot;How accessible is Boise? Select one choice for each building listed below.&quot;;&#10;&#10;There are 19 City of Boise Buildings listed on this slide, and each building is rated according to the following four-point scale: &quot;very accessible,&quot; &quot;somewhat accessible,&quot; &quot;not accessible,&quot; and &quot;no opinion.&quot;;&#10;&#10;In the following, each building is named and then the percentage of responses on the scale is provided;&#10;&#10;Warm Springs Golf Course;&#10;13.04% &quot;very accessible.&quot;;&#10;18.48% &quot;somewhat accessible.&quot;;&#10;4.35% &quot;not accessible.&quot;;&#10;64.13% &quot;no opinion.&quot;;&#10;&#10;Fire Training Admin Building;&#10;2.27% &quot;very accessible.&quot;;&#10;3.41% &quot;somewhat accessible.&quot;;&#10;0% &quot;not accessible.&quot;;&#10;94.32% &quot;no opinion.&quot;;&#10;&#10;Fire Training and Safety Building;&#10;4.6% &quot;very accessible.&quot;;&#10;3.45% &quot;somewhat accessible.&quot;;&#10;1.15% &quot;not accessible.&quot;;&#10;90.80% &quot;no opinion.&quot;;&#10;&#10;Boise Airport;&#10;60.87% &quot;very accessible.&quot;;&#10;35.87% &quot;somewhat accessible.&quot;;&#10;0.00% &quot;not accessible.&quot;;&#10;3.26% &quot;no opinion.&quot;;&#10;&#10;Ann Morrison Park;&#10;60.22% &quot;very accessible.&quot;;&#10;32.26% &quot;somewhat accessible.&quot;;&#10;3.23% &quot;not accessible.&quot;;&#10;4.3% &quot;no opinion.&quot;;&#10;&#10;Esther Simplot Park;&#10;43.48% &quot;very accessible.&quot;;&#10;21.74% &quot;somewhat accessible.&quot;;&#10;1.09% &quot;not accessible.&quot;;&#10;33.7% &quot;no opinion.&quot;;&#10;&#10;Julia Davis Park;&#10;54.35% &quot;very accessible.&quot;;&#10;35.87% &quot;somewhat accessible.&quot;;&#10;2.17% &quot;not accessible.&quot;;&#10;2.61% &quot;no opinion.&quot;;&#10;&#10;Camel's Back Park;&#10;32.26% &quot;very accessible.&quot;;&#10;29.03% &quot;somewhat accessible.&quot;;&#10;16.13% &quot;not accessible.&quot;;&#10;22.58% &quot;no opinion.&quot;;&#10;&#10;Boise River Greenbelt;&#10;64.52% &quot;very accessible.&quot;;&#10;29.03% &quot;somewhat accessible.&quot;;&#10;1.08% &quot;not accessible.&quot;;&#10;5.38% &quot;no opinion.&quot;;&#10;&#10;Willow Lane Athletic Complex;&#10;11.96% &quot;very accessible.&quot;;&#10;6.52% &quot;somewhat accessible.&quot;;&#10;2.17% &quot;not accessible.&quot;;&#10;79.35% &quot;no opinion.&quot;;&#10;&#10;Simplot Sports Complex;&#10;10.87% &quot;very accessible.&quot;;&#10;7.61% &quot;somewhat accessible.&quot;;&#10;4.35% &quot;not accessible.&quot;;&#10;77.17% &quot;no opinion.&quot;;&#10;&#10;Optimist Youth Sports Complex;&#10;10.87% &quot;very accessible.&quot;;&#10;6.52% &quot;somewhat accessible.&quot;;&#10;1.09% &quot;not accessible.&quot;;&#10;81.52% &quot;no opinion.&quot;;&#10;&#10;Charles F. McDevitt Youth Sports Complex;&#10;4.49% &quot;very accessible.&quot;;&#10;3.37% &quot;somewhat accessible.&quot;;&#10;1.12% &quot;not accessible.&quot;;&#10;91.01% &quot;no opinion.&quot;;&#10;&#10;Kathryn Albertson Park;&#10;48.35% &quot;very accessible.&quot;;&#10;28.57% &quot;somewhat accessible.&quot;;&#10;1.10% &quot;not accessible.&quot;;&#10;21.98% &quot;no opinion.&quot;;&#10;&#10;Ridge to Rivers Trail System;&#10;10.75% &quot;very accessible.&quot;;&#10;33.33% &quot;somewhat accessible.&quot;;&#10;18.28% &quot;not accessible.&quot;;&#10;37.63% &quot;no opinion.&quot;;&#10;&#10;Hyatt Hidden Lakes Reserve;&#10;7.78% &quot;very accessible.&quot;;&#10;7.78% &quot;somewhat accessible.&quot;;&#10;1.11% &quot;not accessible.&quot;;&#10;83.33% &quot;no opinion.&quot;;&#10;&#10;Mariposa Park;&#10;6.67% &quot;very accessible.&quot;;&#10;6.67% &quot;somewhat accessible.&quot;;&#10;1.11% &quot;not accessible.&quot;;&#10;85.56% &quot;no opinion.&quot;;&#10;&#10;Winstead Park;&#10;12.5% &quot;very accessible.&quot;;&#10;10.23% &quot;somewhat accessible.&quot;;&#10;2.27% &quot;not accessible.&quot;;&#10;75% &quot;no opinion.&quot;;">
            <a:extLst>
              <a:ext uri="{FF2B5EF4-FFF2-40B4-BE49-F238E27FC236}">
                <a16:creationId xmlns:a16="http://schemas.microsoft.com/office/drawing/2014/main" id="{00000000-0008-0000-05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6901440"/>
              </p:ext>
            </p:extLst>
          </p:nvPr>
        </p:nvGraphicFramePr>
        <p:xfrm>
          <a:off x="182880" y="609600"/>
          <a:ext cx="1182624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277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8BF1811F-7D2B-4B59-821E-B64D11248811}" type="slidenum">
              <a:rPr lang="en-US" smtClean="0"/>
              <a:pPr>
                <a:spcAft>
                  <a:spcPts val="600"/>
                </a:spcAft>
              </a:pPr>
              <a:t>14</a:t>
            </a:fld>
            <a:endParaRPr lang="en-US"/>
          </a:p>
        </p:txBody>
      </p:sp>
      <p:sp>
        <p:nvSpPr>
          <p:cNvPr id="5" name="Content Placeholder 4">
            <a:extLst>
              <a:ext uri="{FF2B5EF4-FFF2-40B4-BE49-F238E27FC236}">
                <a16:creationId xmlns:a16="http://schemas.microsoft.com/office/drawing/2014/main" id="{EEAF271A-4C32-42EF-9F6F-0E8CF276E7E4}"/>
              </a:ext>
              <a:ext uri="{C183D7F6-B498-43B3-948B-1728B52AA6E4}">
                <adec:decorative xmlns:adec="http://schemas.microsoft.com/office/drawing/2017/decorative" val="1"/>
              </a:ext>
            </a:extLst>
          </p:cNvPr>
          <p:cNvSpPr>
            <a:spLocks noGrp="1"/>
          </p:cNvSpPr>
          <p:nvPr>
            <p:ph idx="1"/>
          </p:nvPr>
        </p:nvSpPr>
        <p:spPr>
          <a:xfrm>
            <a:off x="572429" y="2312020"/>
            <a:ext cx="11277600" cy="3962400"/>
          </a:xfrm>
        </p:spPr>
        <p:txBody>
          <a:bodyPr>
            <a:normAutofit/>
          </a:bodyPr>
          <a:lstStyle/>
          <a:p>
            <a:r>
              <a:rPr lang="en-US" sz="2400" dirty="0"/>
              <a:t>I had the city add a sidewalk from the street to the camels back tennis courts a few years ago. Glad they did this for the wheelchair tennis players!</a:t>
            </a:r>
          </a:p>
          <a:p>
            <a:r>
              <a:rPr lang="en-US" sz="2400" dirty="0"/>
              <a:t>The handicap restrooms in ALL parks are inadequate.</a:t>
            </a:r>
          </a:p>
          <a:p>
            <a:r>
              <a:rPr lang="en-US" sz="2400" dirty="0"/>
              <a:t>DO NOT support the City making ALL parks physically accessible. I support making several parks accessible.</a:t>
            </a:r>
          </a:p>
          <a:p>
            <a:r>
              <a:rPr lang="en-US" sz="2400" dirty="0"/>
              <a:t>Unusable to those in wheelchairs, no friendly disabled playgrounds.</a:t>
            </a:r>
          </a:p>
          <a:p>
            <a:r>
              <a:rPr lang="en-US" sz="2400" dirty="0"/>
              <a:t>Manitou Park could use another sidewalk on the north end, along the fence for easier access to the field and dog area. It should be without an incline.</a:t>
            </a:r>
            <a:endParaRPr lang="en-US" dirty="0"/>
          </a:p>
        </p:txBody>
      </p:sp>
      <p:sp>
        <p:nvSpPr>
          <p:cNvPr id="3" name="Title 2" descr="Slide 14.&#10;&#10;Of the many parks in Boise, do any of them have barriers or restrictions that make them unusable to you? Please list the park and describe the barrier.;&#10;&#10;I had the city add a sidewalk from the street to the camels back tennis courts a few years ago. Glad they did this for the wheelchair tennis players!&#10;The handicap restrooms in ALL parks are inadequate.&#10;DO NOT support the City making ALL parks physically accessible. I support making several parks accessible.&#10;Unusable to those in wheelchairs, no friendly disabled playgrounds.&#10;Manitou Park could use another sidewalk on the north end, along the fence for easier access to the field and dog area. It should be without an incline.&#10;">
            <a:extLst>
              <a:ext uri="{FF2B5EF4-FFF2-40B4-BE49-F238E27FC236}">
                <a16:creationId xmlns:a16="http://schemas.microsoft.com/office/drawing/2014/main" id="{238239D0-52FC-48FD-B9A2-B8902DB91F0D}"/>
              </a:ext>
              <a:ext uri="{C183D7F6-B498-43B3-948B-1728B52AA6E4}">
                <adec:decorative xmlns:adec="http://schemas.microsoft.com/office/drawing/2017/decorative" val="0"/>
              </a:ext>
            </a:extLst>
          </p:cNvPr>
          <p:cNvSpPr>
            <a:spLocks noGrp="1"/>
          </p:cNvSpPr>
          <p:nvPr>
            <p:ph type="title"/>
          </p:nvPr>
        </p:nvSpPr>
        <p:spPr>
          <a:xfrm>
            <a:off x="572429" y="609599"/>
            <a:ext cx="11277600" cy="1560165"/>
          </a:xfrm>
        </p:spPr>
        <p:txBody>
          <a:bodyPr anchor="b">
            <a:normAutofit fontScale="90000"/>
          </a:bodyPr>
          <a:lstStyle/>
          <a:p>
            <a:r>
              <a:rPr lang="en-US" sz="3300" dirty="0"/>
              <a:t>Of the many parks in Boise, do any of them have barriers or restrictions that make them unusable to you? Please list the park and describe the barrier.</a:t>
            </a:r>
          </a:p>
        </p:txBody>
      </p:sp>
    </p:spTree>
    <p:extLst>
      <p:ext uri="{BB962C8B-B14F-4D97-AF65-F5344CB8AC3E}">
        <p14:creationId xmlns:p14="http://schemas.microsoft.com/office/powerpoint/2010/main" val="214169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AD9F4-D722-4761-9AFF-2DF317D3E287}"/>
              </a:ext>
            </a:extLst>
          </p:cNvPr>
          <p:cNvSpPr>
            <a:spLocks noGrp="1"/>
          </p:cNvSpPr>
          <p:nvPr>
            <p:ph type="sldNum" sz="quarter" idx="12"/>
          </p:nvPr>
        </p:nvSpPr>
        <p:spPr/>
        <p:txBody>
          <a:bodyPr/>
          <a:lstStyle/>
          <a:p>
            <a:fld id="{8BF1811F-7D2B-4B59-821E-B64D11248811}" type="slidenum">
              <a:rPr lang="en-US" smtClean="0"/>
              <a:t>15</a:t>
            </a:fld>
            <a:endParaRPr lang="en-US"/>
          </a:p>
        </p:txBody>
      </p:sp>
      <p:sp>
        <p:nvSpPr>
          <p:cNvPr id="3" name="Content Placeholder 2" descr="Slide 15.&#10;&#10;Continuation of open-ended question responses to the question &quot;Of the many parks in boise, do any of them have barriers or restrictions that make them unusable to you? Please list the park and describe the barrier.&quot;&#10;&#10;Response 6: Two City pools are not accessible (Lowell and South). It's time to make those to accessible. Please build new ones. Please start putting universal sex bathrooms at the pools so we can change individual with disabilities in a private area.&#10;&#10;Response 7: More and more un-leashed dogs are a real danger.&#10;&#10;Response 8: As a person without a physical disability, there is not a lot of play equipment for kids with disabilities in parks. It would be cool for that to be the case to encourage integration in early childhood. I also worry about whether some playgrounds with bark may prevent elderly family members from playing with young family members.&#10;">
            <a:extLst>
              <a:ext uri="{FF2B5EF4-FFF2-40B4-BE49-F238E27FC236}">
                <a16:creationId xmlns:a16="http://schemas.microsoft.com/office/drawing/2014/main" id="{A8974F0F-126A-43AA-BB5E-715E092B1B11}"/>
              </a:ext>
              <a:ext uri="{C183D7F6-B498-43B3-948B-1728B52AA6E4}">
                <adec:decorative xmlns:adec="http://schemas.microsoft.com/office/drawing/2017/decorative" val="0"/>
              </a:ext>
            </a:extLst>
          </p:cNvPr>
          <p:cNvSpPr>
            <a:spLocks noGrp="1"/>
          </p:cNvSpPr>
          <p:nvPr>
            <p:ph idx="1"/>
          </p:nvPr>
        </p:nvSpPr>
        <p:spPr>
          <a:xfrm>
            <a:off x="609600" y="2577364"/>
            <a:ext cx="11277600" cy="4038600"/>
          </a:xfrm>
        </p:spPr>
        <p:txBody>
          <a:bodyPr>
            <a:normAutofit/>
          </a:bodyPr>
          <a:lstStyle/>
          <a:p>
            <a:r>
              <a:rPr lang="en-US" sz="2400" dirty="0"/>
              <a:t>Two City pools are not accessible (Lowell and South). It's time to make those two accessible. Please build new ones. Please start putting universal sex bathrooms at the pools so we can change individual with disabilities in a private area.</a:t>
            </a:r>
          </a:p>
          <a:p>
            <a:r>
              <a:rPr lang="en-US" sz="2400" dirty="0"/>
              <a:t>More and more un-leashed dogs are a real danger.</a:t>
            </a:r>
          </a:p>
          <a:p>
            <a:r>
              <a:rPr lang="en-US" sz="2400" dirty="0"/>
              <a:t>As a person without a physical disability, there is not a lot of play equipment for kids with disabilities in parks. It would be cool for that to be the case to encourage integration in early childhood. I also worry about whether some playgrounds with bark may prevent elderly family members from playing with young family members.</a:t>
            </a:r>
            <a:endParaRPr lang="en-US" dirty="0"/>
          </a:p>
        </p:txBody>
      </p:sp>
      <p:sp>
        <p:nvSpPr>
          <p:cNvPr id="2" name="Title 1">
            <a:extLst>
              <a:ext uri="{FF2B5EF4-FFF2-40B4-BE49-F238E27FC236}">
                <a16:creationId xmlns:a16="http://schemas.microsoft.com/office/drawing/2014/main" id="{68EAC9EB-7E6C-4ABE-BFE1-2EC8BAAD4CA8}"/>
              </a:ext>
              <a:ext uri="{C183D7F6-B498-43B3-948B-1728B52AA6E4}">
                <adec:decorative xmlns:adec="http://schemas.microsoft.com/office/drawing/2017/decorative" val="1"/>
              </a:ext>
            </a:extLst>
          </p:cNvPr>
          <p:cNvSpPr>
            <a:spLocks noGrp="1"/>
          </p:cNvSpPr>
          <p:nvPr>
            <p:ph type="title"/>
          </p:nvPr>
        </p:nvSpPr>
        <p:spPr>
          <a:xfrm>
            <a:off x="304800" y="685800"/>
            <a:ext cx="11582400" cy="1600200"/>
          </a:xfrm>
        </p:spPr>
        <p:txBody>
          <a:bodyPr>
            <a:noAutofit/>
          </a:bodyPr>
          <a:lstStyle/>
          <a:p>
            <a:r>
              <a:rPr lang="en-US" sz="3000" dirty="0"/>
              <a:t>Of the many parks in Boise, do any of them have barriers or restrictions that make them unusable to you? Please list the park and describe the barrier. (continued)</a:t>
            </a:r>
          </a:p>
        </p:txBody>
      </p:sp>
    </p:spTree>
    <p:extLst>
      <p:ext uri="{BB962C8B-B14F-4D97-AF65-F5344CB8AC3E}">
        <p14:creationId xmlns:p14="http://schemas.microsoft.com/office/powerpoint/2010/main" val="2283361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pPr/>
              <a:t>16</a:t>
            </a:fld>
            <a:endParaRPr lang="en-US"/>
          </a:p>
        </p:txBody>
      </p:sp>
      <p:pic>
        <p:nvPicPr>
          <p:cNvPr id="3" name="Picture 2" descr="Responses to the question &quot;Which of the destinations below are most important to improve for increased accessibility?&quot;;&#10;&#10;There are five &quot;destinations&quot; referenced in this question: &quot;Municipal buildings,&quot; &quot;Recreational buildings,&quot; &quot;Other buildings,&quot; &quot;Office buildings and other places where people work,&quot; and &quot;Safety buildings&quot;;&#10;&#10;Each type of destination/building is ranked on a scale of 1 (most important) to 5 (least important);&#10;&#10;Each building/destination type is listed below, with the number of rankings in each category below the building/destination type;&#10;&#10;Municipal buildings (City Hall, Police Stations);&#10;Rank 1: 33%;&#10;Rank 2: 21%;&#10;Rank 3: 28%;&#10;Rank 4: 12%;&#10;Rank 5: 6%;&#10;&#10;Recreational buildings (Parks, Pools, Community Centers, Idaho Ice World, etc.);&#10;Rank 1: 31%;&#10;Rank 2: 23%;&#10;Rank 3: 16%;&#10;Rank 4: 15%;&#10;Rank 5: 15%;&#10;&#10;Other (Libraries, Boise Airport);&#10;Rank 1: 21%;&#10;Rank 2: 30%;&#10;Rank 3: 27%;&#10;Rank 4: 16%;&#10;Rank 5: 6%;&#10;&#10;Office buildings and other places where people work;&#10;Rank 1: 13%;&#10;Rank 2: 17%;&#10;Rank 3: 22%;&#10;Rank 4: 35%;&#10;Rank 5: 13%;&#10;&#10;Safety buildings (Fire Training Admin Building, etc.);&#10;Rank 1: 5%;&#10;Rank 2: 4%;&#10;Rank 3: 5%;&#10;Rank 4: 21%;&#10;Rank 5: 65%;">
            <a:extLst>
              <a:ext uri="{FF2B5EF4-FFF2-40B4-BE49-F238E27FC236}">
                <a16:creationId xmlns:a16="http://schemas.microsoft.com/office/drawing/2014/main" id="{72619ED6-168C-4D05-8D98-6B163BE7EF9E}"/>
              </a:ext>
            </a:extLst>
          </p:cNvPr>
          <p:cNvPicPr>
            <a:picLocks noChangeAspect="1"/>
          </p:cNvPicPr>
          <p:nvPr/>
        </p:nvPicPr>
        <p:blipFill>
          <a:blip r:embed="rId2"/>
          <a:stretch>
            <a:fillRect/>
          </a:stretch>
        </p:blipFill>
        <p:spPr>
          <a:xfrm>
            <a:off x="152400" y="76200"/>
            <a:ext cx="10001765" cy="6705600"/>
          </a:xfrm>
          <a:prstGeom prst="rect">
            <a:avLst/>
          </a:prstGeom>
        </p:spPr>
      </p:pic>
      <p:sp>
        <p:nvSpPr>
          <p:cNvPr id="4" name="TextBox 3">
            <a:extLst>
              <a:ext uri="{FF2B5EF4-FFF2-40B4-BE49-F238E27FC236}">
                <a16:creationId xmlns:a16="http://schemas.microsoft.com/office/drawing/2014/main" id="{079F2C76-546F-47AE-AEB5-C9F0F2A54A17}"/>
              </a:ext>
              <a:ext uri="{C183D7F6-B498-43B3-948B-1728B52AA6E4}">
                <adec:decorative xmlns:adec="http://schemas.microsoft.com/office/drawing/2017/decorative" val="1"/>
              </a:ext>
            </a:extLst>
          </p:cNvPr>
          <p:cNvSpPr txBox="1"/>
          <p:nvPr/>
        </p:nvSpPr>
        <p:spPr>
          <a:xfrm>
            <a:off x="10245605" y="2209800"/>
            <a:ext cx="1641595" cy="1938992"/>
          </a:xfrm>
          <a:prstGeom prst="rect">
            <a:avLst/>
          </a:prstGeom>
          <a:noFill/>
        </p:spPr>
        <p:txBody>
          <a:bodyPr wrap="square" rtlCol="0">
            <a:spAutoFit/>
          </a:bodyPr>
          <a:lstStyle/>
          <a:p>
            <a:r>
              <a:rPr lang="en-US" sz="2000" dirty="0">
                <a:latin typeface="Century Gothic" panose="020B0502020202020204" pitchFamily="34" charset="0"/>
              </a:rPr>
              <a:t>Rank 1 to 5 (1 as most important and 5 as least</a:t>
            </a:r>
          </a:p>
          <a:p>
            <a:r>
              <a:rPr lang="en-US" sz="2000" dirty="0">
                <a:latin typeface="Century Gothic" panose="020B0502020202020204" pitchFamily="34" charset="0"/>
              </a:rPr>
              <a:t>important).</a:t>
            </a:r>
          </a:p>
        </p:txBody>
      </p:sp>
    </p:spTree>
    <p:extLst>
      <p:ext uri="{BB962C8B-B14F-4D97-AF65-F5344CB8AC3E}">
        <p14:creationId xmlns:p14="http://schemas.microsoft.com/office/powerpoint/2010/main" val="78605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pPr/>
              <a:t>17</a:t>
            </a:fld>
            <a:endParaRPr lang="en-US"/>
          </a:p>
        </p:txBody>
      </p:sp>
      <p:graphicFrame>
        <p:nvGraphicFramePr>
          <p:cNvPr id="3" name="Chart 2" descr="Slide 17. &#10;&#10;Responses to the question &quot;On average, how frequently do you utilize the parks within Boise?&quot;;&#10;&#10;25% said &quot;A couple of times a week.&quot;;&#10;&#10;23.96% replied &quot;Once a week.&quot;;&#10;&#10;16.67% responded &quot;daily.&quot;;&#10;&#10;15.63% said &quot;A few times a year.&quot;;&#10;&#10;9.38% replied &quot;once per month.&quot;;&#10;&#10;8.33% responded &quot;A few times a month.&quot;;&#10;&#10;1.04% said &quot;not applicable.&quot;;">
            <a:extLst>
              <a:ext uri="{FF2B5EF4-FFF2-40B4-BE49-F238E27FC236}">
                <a16:creationId xmlns:a16="http://schemas.microsoft.com/office/drawing/2014/main" id="{00000000-0008-0000-08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9712364"/>
              </p:ext>
            </p:extLst>
          </p:nvPr>
        </p:nvGraphicFramePr>
        <p:xfrm>
          <a:off x="742950" y="579437"/>
          <a:ext cx="107061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660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18</a:t>
            </a:fld>
            <a:endParaRPr lang="en-US" dirty="0"/>
          </a:p>
        </p:txBody>
      </p:sp>
      <p:sp>
        <p:nvSpPr>
          <p:cNvPr id="4" name="Content Placeholder 3">
            <a:extLst>
              <a:ext uri="{FF2B5EF4-FFF2-40B4-BE49-F238E27FC236}">
                <a16:creationId xmlns:a16="http://schemas.microsoft.com/office/drawing/2014/main" id="{78B49842-7FC7-4142-8081-45847AF4F299}"/>
              </a:ext>
              <a:ext uri="{C183D7F6-B498-43B3-948B-1728B52AA6E4}">
                <adec:decorative xmlns:adec="http://schemas.microsoft.com/office/drawing/2017/decorative" val="1"/>
              </a:ext>
            </a:extLst>
          </p:cNvPr>
          <p:cNvSpPr>
            <a:spLocks noGrp="1"/>
          </p:cNvSpPr>
          <p:nvPr>
            <p:ph idx="1"/>
          </p:nvPr>
        </p:nvSpPr>
        <p:spPr>
          <a:xfrm>
            <a:off x="578005" y="2286000"/>
            <a:ext cx="11309195" cy="4495800"/>
          </a:xfrm>
        </p:spPr>
        <p:txBody>
          <a:bodyPr>
            <a:normAutofit fontScale="85000" lnSpcReduction="20000"/>
          </a:bodyPr>
          <a:lstStyle/>
          <a:p>
            <a:r>
              <a:rPr lang="en-US" dirty="0"/>
              <a:t>City hall is awful. There isn't good signage to where bathrooms are located. Parking is very poor in the area for accessible vans with ramps. The Capital Street entrance has no nearby parking. The south entrance is too steep and closes early (though closest to parking).</a:t>
            </a:r>
          </a:p>
          <a:p>
            <a:r>
              <a:rPr lang="en-US" dirty="0"/>
              <a:t>Communication and way-finding are usually a challenge.</a:t>
            </a:r>
          </a:p>
          <a:p>
            <a:r>
              <a:rPr lang="en-US" dirty="0"/>
              <a:t>The remodel of City Hall took away the handicap space at the front of the building which is the shortest distance to the main entrance. I can sometimes find one at the other side of the main entrance but then must make it the length of a block then a half a block before I reach the entrance. This may seem minor but for a person for which walking is difficult and painful, the fewer steps the better. I don't see how the current configuration is compliant. I understand the desire to create a bike path between the parking spaces and the sidewalk but at the expense of a handicap space near the entrance was not, in my opinion, good planning or planning with an understanding of the A</a:t>
            </a:r>
            <a:r>
              <a:rPr lang="en-US" sz="100" dirty="0"/>
              <a:t> </a:t>
            </a:r>
            <a:r>
              <a:rPr lang="en-US" dirty="0"/>
              <a:t>D</a:t>
            </a:r>
            <a:r>
              <a:rPr lang="en-US" sz="100" dirty="0"/>
              <a:t> </a:t>
            </a:r>
            <a:r>
              <a:rPr lang="en-US" dirty="0"/>
              <a:t>A requirements.</a:t>
            </a:r>
          </a:p>
        </p:txBody>
      </p:sp>
      <p:sp>
        <p:nvSpPr>
          <p:cNvPr id="2" name="Title 1" descr="Slide 18.&#10;&#10;Responses to the open-ended question &quot;Have you encountered any obstacles to accessing any city-owned buildings or parks? If so, please describe the obstacle or obstacles below.&quot;;&#10;&#10;&#10;City hall is awful. There isn't good signage to where bathrooms are located. Parking is very poor in the area for accessible vans with ramps. The Capital Street entrance has no nearby parking. The south entrance is too steep and closes early (though closest to parking).&#10;Communication and way-finding are usually a challenge.&#10;The remodel of City Hall took away the handicap space at the front of the building which is the shortest distance to the main entrance. I can sometimes find one at the other side of the main entrance but then must make it the length of a block then a half a block before I reach the entrance. This may seem minor but for a person for which walking is difficult and painful, the fewer steps the better. I don't see how the current configuration is compliant. I understand the desire to create a bike path between the parking spaces and the sidewalk but at the expense of a handicap space near the entrance was not, in my opinion, good planning or planning with an understanding of the A D A requirements.&#10;">
            <a:extLst>
              <a:ext uri="{FF2B5EF4-FFF2-40B4-BE49-F238E27FC236}">
                <a16:creationId xmlns:a16="http://schemas.microsoft.com/office/drawing/2014/main" id="{405B2600-368D-47FD-9651-138E9F40508C}"/>
              </a:ext>
            </a:extLst>
          </p:cNvPr>
          <p:cNvSpPr>
            <a:spLocks noGrp="1"/>
          </p:cNvSpPr>
          <p:nvPr>
            <p:ph type="title"/>
          </p:nvPr>
        </p:nvSpPr>
        <p:spPr>
          <a:xfrm>
            <a:off x="609600" y="609600"/>
            <a:ext cx="11277600" cy="1392238"/>
          </a:xfrm>
        </p:spPr>
        <p:txBody>
          <a:bodyPr>
            <a:normAutofit/>
          </a:bodyPr>
          <a:lstStyle/>
          <a:p>
            <a:r>
              <a:rPr lang="en-US" sz="3000" dirty="0"/>
              <a:t>Have you encountered any obstacles to accessing any city-owned buildings or parks? If so, please describe the obstacle or obstacles below.</a:t>
            </a:r>
          </a:p>
        </p:txBody>
      </p:sp>
    </p:spTree>
    <p:extLst>
      <p:ext uri="{BB962C8B-B14F-4D97-AF65-F5344CB8AC3E}">
        <p14:creationId xmlns:p14="http://schemas.microsoft.com/office/powerpoint/2010/main" val="243491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19</a:t>
            </a:fld>
            <a:endParaRPr lang="en-US" dirty="0"/>
          </a:p>
        </p:txBody>
      </p:sp>
      <p:sp>
        <p:nvSpPr>
          <p:cNvPr id="4" name="Content Placeholder 3">
            <a:extLst>
              <a:ext uri="{FF2B5EF4-FFF2-40B4-BE49-F238E27FC236}">
                <a16:creationId xmlns:a16="http://schemas.microsoft.com/office/drawing/2014/main" id="{78B49842-7FC7-4142-8081-45847AF4F299}"/>
              </a:ext>
              <a:ext uri="{C183D7F6-B498-43B3-948B-1728B52AA6E4}">
                <adec:decorative xmlns:adec="http://schemas.microsoft.com/office/drawing/2017/decorative" val="1"/>
              </a:ext>
            </a:extLst>
          </p:cNvPr>
          <p:cNvSpPr>
            <a:spLocks noGrp="1"/>
          </p:cNvSpPr>
          <p:nvPr>
            <p:ph idx="1"/>
          </p:nvPr>
        </p:nvSpPr>
        <p:spPr>
          <a:xfrm>
            <a:off x="578005" y="2286000"/>
            <a:ext cx="11309195" cy="4572000"/>
          </a:xfrm>
        </p:spPr>
        <p:txBody>
          <a:bodyPr>
            <a:normAutofit fontScale="92500"/>
          </a:bodyPr>
          <a:lstStyle/>
          <a:p>
            <a:r>
              <a:rPr lang="en-US" sz="2600" dirty="0"/>
              <a:t>Parking is a huge problem at Simplot Park. Not everyone is able to bike there!</a:t>
            </a:r>
          </a:p>
          <a:p>
            <a:r>
              <a:rPr lang="en-US" sz="2600" dirty="0"/>
              <a:t>City Hall was poorly done and has a lot of issues with not being </a:t>
            </a:r>
            <a:r>
              <a:rPr lang="en-US" sz="2400" dirty="0"/>
              <a:t>A</a:t>
            </a:r>
            <a:r>
              <a:rPr lang="en-US" sz="100" dirty="0"/>
              <a:t> </a:t>
            </a:r>
            <a:r>
              <a:rPr lang="en-US" sz="2400" dirty="0"/>
              <a:t>D</a:t>
            </a:r>
            <a:r>
              <a:rPr lang="en-US" sz="100" dirty="0"/>
              <a:t> </a:t>
            </a:r>
            <a:r>
              <a:rPr lang="en-US" sz="2400" dirty="0"/>
              <a:t>A</a:t>
            </a:r>
            <a:r>
              <a:rPr lang="en-US" sz="2600" dirty="0"/>
              <a:t> compliant. The uneven steps, the art sculptures, the rails that extend way past the last step, the steps that begin at different angles, poor contrast, just to name a few. It is the poster of what not to do for </a:t>
            </a:r>
            <a:r>
              <a:rPr lang="en-US" sz="2400" dirty="0"/>
              <a:t>A</a:t>
            </a:r>
            <a:r>
              <a:rPr lang="en-US" sz="100" dirty="0"/>
              <a:t> </a:t>
            </a:r>
            <a:r>
              <a:rPr lang="en-US" sz="2400" dirty="0"/>
              <a:t>D</a:t>
            </a:r>
            <a:r>
              <a:rPr lang="en-US" sz="100" dirty="0"/>
              <a:t> </a:t>
            </a:r>
            <a:r>
              <a:rPr lang="en-US" sz="2400" dirty="0"/>
              <a:t>A</a:t>
            </a:r>
            <a:r>
              <a:rPr lang="en-US" sz="2600" dirty="0"/>
              <a:t> compliance.</a:t>
            </a:r>
          </a:p>
          <a:p>
            <a:r>
              <a:rPr lang="en-US" sz="2600" dirty="0"/>
              <a:t>Yes. parking for the downtown City Hall is not as accessible as it should be. Most is blocked by curbs. The best potential accessible spot is on Idaho Street near the Capital Boulevard intersection it is currently marked for loading and motorcycles which can park almost anywhere and are almost never operated by people with disabilities that require a ramp to enter the building. This seem too obvious to have to mention.</a:t>
            </a:r>
          </a:p>
          <a:p>
            <a:endParaRPr lang="en-US" dirty="0"/>
          </a:p>
        </p:txBody>
      </p:sp>
      <p:sp>
        <p:nvSpPr>
          <p:cNvPr id="2" name="Title 1" descr="Slide 19.&#10;&#10;Continuation of open-ended responses to the question &quot;Have you encountered any obstacles to accessing any city-owned buildings or parks? If so, please describe the obstacle(s).&quot;&#10;&#10;Response 3: Parking is a huge problem at Simplot park. Not everyone is able to bike there!&#10;&#10;Response 4: City Hall was poorly done and has a lot of issues with not being ADA compliant. The uneven steps, the art sculptures, the rails that extend way past the last step, the steps that begin at different angles, poor contrast, just to name a few. It is the poster of what not to do for ADA compliance.&#10;&#10;Response 6: City Hall was poorly done and has a lot of issues with not being ADA compliant. The uneven steps, the art sculptures, the rails that extend way past the last step, the steps that begin at different angles, poor contrast, just to name a few. It is the poster of what not to do for ADA compliance.">
            <a:extLst>
              <a:ext uri="{FF2B5EF4-FFF2-40B4-BE49-F238E27FC236}">
                <a16:creationId xmlns:a16="http://schemas.microsoft.com/office/drawing/2014/main" id="{405B2600-368D-47FD-9651-138E9F40508C}"/>
              </a:ext>
            </a:extLst>
          </p:cNvPr>
          <p:cNvSpPr>
            <a:spLocks noGrp="1"/>
          </p:cNvSpPr>
          <p:nvPr>
            <p:ph type="title"/>
          </p:nvPr>
        </p:nvSpPr>
        <p:spPr>
          <a:xfrm>
            <a:off x="609600" y="609600"/>
            <a:ext cx="11277600" cy="1392238"/>
          </a:xfrm>
        </p:spPr>
        <p:txBody>
          <a:bodyPr>
            <a:normAutofit/>
          </a:bodyPr>
          <a:lstStyle/>
          <a:p>
            <a:r>
              <a:rPr lang="en-US" sz="3000" dirty="0"/>
              <a:t>Have you encountered any obstacles to accessing any city-owned buildings or parks? If so, please describe the obstacle or obstacles below (continued)</a:t>
            </a:r>
          </a:p>
        </p:txBody>
      </p:sp>
    </p:spTree>
    <p:extLst>
      <p:ext uri="{BB962C8B-B14F-4D97-AF65-F5344CB8AC3E}">
        <p14:creationId xmlns:p14="http://schemas.microsoft.com/office/powerpoint/2010/main" val="153976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99E51-C37E-4B41-AA66-0EF26F2D9E0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622" b="13076"/>
          <a:stretch/>
        </p:blipFill>
        <p:spPr>
          <a:xfrm>
            <a:off x="-21609" y="-15922"/>
            <a:ext cx="12192000" cy="6019800"/>
          </a:xfrm>
          <a:prstGeom prst="rect">
            <a:avLst/>
          </a:prstGeom>
        </p:spPr>
      </p:pic>
      <p:sp>
        <p:nvSpPr>
          <p:cNvPr id="6" name="TextBox 5" descr="Slide 2.&#10;&#10;Title: City of Boise: Our Vision is to Create a City for EVERYONE!&#10;&#10;The background image is an aerial photograph of the City of Boise and Boise foothills.">
            <a:extLst>
              <a:ext uri="{FF2B5EF4-FFF2-40B4-BE49-F238E27FC236}">
                <a16:creationId xmlns:a16="http://schemas.microsoft.com/office/drawing/2014/main" id="{CDA8094F-CD0F-4B8B-844F-826868000694}"/>
              </a:ext>
            </a:extLst>
          </p:cNvPr>
          <p:cNvSpPr txBox="1"/>
          <p:nvPr/>
        </p:nvSpPr>
        <p:spPr>
          <a:xfrm>
            <a:off x="0" y="4800362"/>
            <a:ext cx="9753600" cy="1600438"/>
          </a:xfrm>
          <a:prstGeom prst="rect">
            <a:avLst/>
          </a:prstGeom>
          <a:noFill/>
        </p:spPr>
        <p:txBody>
          <a:bodyPr wrap="square" rtlCol="0">
            <a:spAutoFit/>
          </a:bodyPr>
          <a:lstStyle/>
          <a:p>
            <a:r>
              <a:rPr lang="en-US" sz="9800" b="1" dirty="0">
                <a:solidFill>
                  <a:schemeClr val="bg1"/>
                </a:solidFill>
                <a:latin typeface="Century Gothic" panose="020B0502020202020204" pitchFamily="34" charset="0"/>
              </a:rPr>
              <a:t>OUR VISION</a:t>
            </a:r>
          </a:p>
        </p:txBody>
      </p:sp>
      <p:sp>
        <p:nvSpPr>
          <p:cNvPr id="7" name="Text Placeholder 6">
            <a:extLst>
              <a:ext uri="{FF2B5EF4-FFF2-40B4-BE49-F238E27FC236}">
                <a16:creationId xmlns:a16="http://schemas.microsoft.com/office/drawing/2014/main" id="{18528992-B0B8-4CEC-A435-34CB7289FB9F}"/>
              </a:ext>
              <a:ext uri="{C183D7F6-B498-43B3-948B-1728B52AA6E4}">
                <adec:decorative xmlns:adec="http://schemas.microsoft.com/office/drawing/2017/decorative" val="1"/>
              </a:ext>
            </a:extLst>
          </p:cNvPr>
          <p:cNvSpPr txBox="1">
            <a:spLocks/>
          </p:cNvSpPr>
          <p:nvPr/>
        </p:nvSpPr>
        <p:spPr>
          <a:xfrm>
            <a:off x="381000" y="6096000"/>
            <a:ext cx="11658600" cy="762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rgbClr val="84754E"/>
                </a:solidFill>
                <a:latin typeface="Century Gothic" panose="020B050202020202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rgbClr val="46A149"/>
              </a:buClr>
              <a:buSzTx/>
              <a:buFont typeface="Arial" panose="020B0604020202020204" pitchFamily="34" charset="0"/>
              <a:buChar char="•"/>
              <a:tabLst/>
              <a:defRPr sz="2000" kern="1200">
                <a:solidFill>
                  <a:srgbClr val="84754E"/>
                </a:solidFill>
                <a:latin typeface="Century Gothic" panose="020B050202020202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rgbClr val="DE6736"/>
              </a:buClr>
              <a:buSzTx/>
              <a:buFont typeface="Arial" panose="020B0604020202020204" pitchFamily="34" charset="0"/>
              <a:buChar char="•"/>
              <a:tabLst/>
              <a:defRPr sz="1800" kern="1200">
                <a:solidFill>
                  <a:srgbClr val="84754E"/>
                </a:solidFill>
                <a:latin typeface="Century Gothic" panose="020B050202020202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rgbClr val="B2B3AD"/>
              </a:buClr>
              <a:buSzTx/>
              <a:buFont typeface="Arial" panose="020B0604020202020204" pitchFamily="34" charset="0"/>
              <a:buChar char="–"/>
              <a:tabLst/>
              <a:defRPr sz="1600" kern="1200">
                <a:solidFill>
                  <a:srgbClr val="84754E"/>
                </a:solidFill>
                <a:latin typeface="Century Gothic" panose="020B050202020202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rgbClr val="419ECB"/>
              </a:buClr>
              <a:buSzTx/>
              <a:buFont typeface="Arial" panose="020B0604020202020204" pitchFamily="34" charset="0"/>
              <a:buChar char="»"/>
              <a:tabLst/>
              <a:defRPr sz="1400" kern="1200">
                <a:solidFill>
                  <a:srgbClr val="84754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cap="all" dirty="0">
                <a:solidFill>
                  <a:schemeClr val="tx2"/>
                </a:solidFill>
              </a:rPr>
              <a:t>Creating a city for </a:t>
            </a:r>
            <a:r>
              <a:rPr lang="en-US" sz="4400" b="1" cap="all" dirty="0">
                <a:solidFill>
                  <a:schemeClr val="tx2"/>
                </a:solidFill>
              </a:rPr>
              <a:t>everyone</a:t>
            </a:r>
          </a:p>
        </p:txBody>
      </p:sp>
      <p:pic>
        <p:nvPicPr>
          <p:cNvPr id="5" name="Picture 4">
            <a:extLst>
              <a:ext uri="{FF2B5EF4-FFF2-40B4-BE49-F238E27FC236}">
                <a16:creationId xmlns:a16="http://schemas.microsoft.com/office/drawing/2014/main" id="{52CE64C7-8A36-4C67-B27C-AB1FF87D0EA6}"/>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1" y="292607"/>
            <a:ext cx="2575499" cy="393193"/>
          </a:xfrm>
          <a:prstGeom prst="rect">
            <a:avLst/>
          </a:prstGeom>
        </p:spPr>
      </p:pic>
    </p:spTree>
    <p:extLst>
      <p:ext uri="{BB962C8B-B14F-4D97-AF65-F5344CB8AC3E}">
        <p14:creationId xmlns:p14="http://schemas.microsoft.com/office/powerpoint/2010/main" val="45164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20</a:t>
            </a:fld>
            <a:endParaRPr lang="en-US" dirty="0"/>
          </a:p>
        </p:txBody>
      </p:sp>
      <p:sp>
        <p:nvSpPr>
          <p:cNvPr id="4" name="Content Placeholder 3">
            <a:extLst>
              <a:ext uri="{FF2B5EF4-FFF2-40B4-BE49-F238E27FC236}">
                <a16:creationId xmlns:a16="http://schemas.microsoft.com/office/drawing/2014/main" id="{78B49842-7FC7-4142-8081-45847AF4F299}"/>
              </a:ext>
              <a:ext uri="{C183D7F6-B498-43B3-948B-1728B52AA6E4}">
                <adec:decorative xmlns:adec="http://schemas.microsoft.com/office/drawing/2017/decorative" val="1"/>
              </a:ext>
            </a:extLst>
          </p:cNvPr>
          <p:cNvSpPr>
            <a:spLocks noGrp="1"/>
          </p:cNvSpPr>
          <p:nvPr>
            <p:ph idx="1"/>
          </p:nvPr>
        </p:nvSpPr>
        <p:spPr>
          <a:xfrm>
            <a:off x="593802" y="2362200"/>
            <a:ext cx="11309195" cy="4419600"/>
          </a:xfrm>
        </p:spPr>
        <p:txBody>
          <a:bodyPr>
            <a:normAutofit lnSpcReduction="10000"/>
          </a:bodyPr>
          <a:lstStyle/>
          <a:p>
            <a:r>
              <a:rPr lang="en-US" sz="2400" dirty="0"/>
              <a:t>The restroom situation in City Hall is ridiculously inadequate. Fort Boise Community Center could definitely stand some improvement! In fact, I am uncomfortable in the restrooms in most parks. The downtown post office and the Capitol Building have problematic entrances and elevators.</a:t>
            </a:r>
          </a:p>
          <a:p>
            <a:r>
              <a:rPr lang="en-US" sz="2400" dirty="0"/>
              <a:t>In my case it's not so much a matter of physically accessing city-owned buildings or parks it's being able to communicate with city employees, caretakers and ESPECIALLY law enforcement. What ever happened to the ASL (sign language) training that was on the drawing board years ago?</a:t>
            </a:r>
          </a:p>
          <a:p>
            <a:r>
              <a:rPr lang="en-US" sz="2400" dirty="0"/>
              <a:t>Too many scooters and bikes on the sidewalks. Should be banned.</a:t>
            </a:r>
          </a:p>
          <a:p>
            <a:r>
              <a:rPr lang="en-US" sz="2400" dirty="0"/>
              <a:t>All in relation to my leg disability and walking. Parking would be a factor.</a:t>
            </a:r>
            <a:endParaRPr lang="en-US" dirty="0"/>
          </a:p>
        </p:txBody>
      </p:sp>
      <p:sp>
        <p:nvSpPr>
          <p:cNvPr id="2" name="Title 1" descr="Slide 20.&#10;&#10;Continuation of open-ended responses to the question &quot;Have you encountered any obstacles to accessing any city-owned buildings or parks? If so, please describe the obstacle(s).&quot;&#10;&#10;Response 7: The restroom situation in City Hall is ridiculously inadequate. Fort Boise community center could definitely stand some improvement! In fact, I am uncomfortable in the restrooms in most parks. The downtown post office and the capitol building have problematic entrances And elevators.&#10;&#10;Response 8: In my case it's not so much a matter of physically accessing city-owned buildings or parks it's being able to communicate with city employees, caretakers and ESPECIALLY law enforcement. What ever happened to the ASL (sign language) training that was on the drawing board years ago?&#10;&#10;Response 9: Too many scooters and bikes on the sidewalks. Should be banned.&#10;&#10;Response 10: All in relation to my leg disability and walking. Parking would be a factor.">
            <a:extLst>
              <a:ext uri="{FF2B5EF4-FFF2-40B4-BE49-F238E27FC236}">
                <a16:creationId xmlns:a16="http://schemas.microsoft.com/office/drawing/2014/main" id="{405B2600-368D-47FD-9651-138E9F40508C}"/>
              </a:ext>
              <a:ext uri="{C183D7F6-B498-43B3-948B-1728B52AA6E4}">
                <adec:decorative xmlns:adec="http://schemas.microsoft.com/office/drawing/2017/decorative" val="0"/>
              </a:ext>
            </a:extLst>
          </p:cNvPr>
          <p:cNvSpPr>
            <a:spLocks noGrp="1"/>
          </p:cNvSpPr>
          <p:nvPr>
            <p:ph type="title"/>
          </p:nvPr>
        </p:nvSpPr>
        <p:spPr>
          <a:xfrm>
            <a:off x="609600" y="685800"/>
            <a:ext cx="11277600" cy="1524000"/>
          </a:xfrm>
        </p:spPr>
        <p:txBody>
          <a:bodyPr>
            <a:normAutofit/>
          </a:bodyPr>
          <a:lstStyle/>
          <a:p>
            <a:r>
              <a:rPr lang="en-US" sz="3000" dirty="0"/>
              <a:t>Have you encountered any obstacles to accessing any city-owned buildings or parks? If so, please describe the obstacle or obstacles below (continued)</a:t>
            </a:r>
          </a:p>
        </p:txBody>
      </p:sp>
    </p:spTree>
    <p:extLst>
      <p:ext uri="{BB962C8B-B14F-4D97-AF65-F5344CB8AC3E}">
        <p14:creationId xmlns:p14="http://schemas.microsoft.com/office/powerpoint/2010/main" val="1177466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21</a:t>
            </a:fld>
            <a:endParaRPr lang="en-US" dirty="0"/>
          </a:p>
        </p:txBody>
      </p:sp>
      <p:graphicFrame>
        <p:nvGraphicFramePr>
          <p:cNvPr id="4" name="Chart 3" descr="Slide 21.&#10;&#10;Responses to the question &quot;On average, how frequently do you utilize the sidewalks within Boise?&quot;;&#10;&#10;61.86% responded &quot;daily&quot;;&#10;&#10;30.93% said &quot;a couple of times a week&quot;;&#10;&#10;6.19% responded &quot;a few times a month&quot;;&#10;&#10;1.03% said &quot;not applicable&quot;;">
            <a:extLst>
              <a:ext uri="{FF2B5EF4-FFF2-40B4-BE49-F238E27FC236}">
                <a16:creationId xmlns:a16="http://schemas.microsoft.com/office/drawing/2014/main" id="{00000000-0008-0000-0A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46119413"/>
              </p:ext>
            </p:extLst>
          </p:nvPr>
        </p:nvGraphicFramePr>
        <p:xfrm>
          <a:off x="1257300" y="608670"/>
          <a:ext cx="9677400" cy="6027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989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22</a:t>
            </a:fld>
            <a:endParaRPr lang="en-US" dirty="0"/>
          </a:p>
        </p:txBody>
      </p:sp>
      <p:graphicFrame>
        <p:nvGraphicFramePr>
          <p:cNvPr id="4" name="Chart 3" descr="Slide 22.&#10;&#10;Responses to the question &quot;On average, where do you utilize Boise sidewalks the most?&quot;;&#10;&#10;58.16% replied &quot;your neighborhood&quot;;&#10;&#10;25.51% said &quot;downtown boise&quot;;&#10;&#10;9.18% responded &quot;other&quot;;&#10;&#10;6.12% said &quot;around the stores you shop&quot;;&#10;&#10;1.02% replied &quot;near your workplace&quot;;">
            <a:extLst>
              <a:ext uri="{FF2B5EF4-FFF2-40B4-BE49-F238E27FC236}">
                <a16:creationId xmlns:a16="http://schemas.microsoft.com/office/drawing/2014/main" id="{00000000-0008-0000-0B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678144121"/>
              </p:ext>
            </p:extLst>
          </p:nvPr>
        </p:nvGraphicFramePr>
        <p:xfrm>
          <a:off x="1390650" y="609600"/>
          <a:ext cx="9410700" cy="6261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0353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23</a:t>
            </a:fld>
            <a:endParaRPr lang="en-US" dirty="0"/>
          </a:p>
        </p:txBody>
      </p:sp>
      <p:graphicFrame>
        <p:nvGraphicFramePr>
          <p:cNvPr id="4" name="Chart 3" descr="Slide 23.&#10;&#10;Responses to the question &quot;Which of the situations listed below make it most difficult for you to navigate a sidewalk or curb ramp?&quot;;&#10;&#10;There are 10 situations listed in this question. These situations are listed below along with the percentage of responses to each situation;&#10;&#10;48.28% said &quot;gaps in sidewalk infrastructure&quot;;&#10;&#10;45.98% replied &quot;cracks in pavement&quot;;&#10;&#10;40.23% responded &quot;Moveable objects blocking the accessible route (for example, trash can, cars, e-scooter, bike rack)&quot;;&#10;&#10;31.03% said &quot;no curb ramp where one is needed&quot;;&#10;&#10;29.89% replied &quot;overgrown plants&quot;;&#10;&#10;20.69% responded &quot;sidewalk/ramp is too narrow&quot;;&#10;&#10;17.24% said &quot;protrusions that obstruct sidewalk passage&quot;;&#10;&#10;13.79% replied &quot;slopes are too steep&quot;;&#10;&#10;12.64% responded &quot;lack of flat transition at top and or bottom of curb ramp&quot;;&#10;&#10;9.20% said &quot;fixed objects blocking the way (for example light poles)&quot;;">
            <a:extLst>
              <a:ext uri="{FF2B5EF4-FFF2-40B4-BE49-F238E27FC236}">
                <a16:creationId xmlns:a16="http://schemas.microsoft.com/office/drawing/2014/main" id="{00000000-0008-0000-0C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86618197"/>
              </p:ext>
            </p:extLst>
          </p:nvPr>
        </p:nvGraphicFramePr>
        <p:xfrm>
          <a:off x="685800" y="685800"/>
          <a:ext cx="107442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689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24</a:t>
            </a:fld>
            <a:endParaRPr lang="en-US"/>
          </a:p>
        </p:txBody>
      </p:sp>
      <p:sp>
        <p:nvSpPr>
          <p:cNvPr id="5" name="Content Placeholder 4">
            <a:extLst>
              <a:ext uri="{FF2B5EF4-FFF2-40B4-BE49-F238E27FC236}">
                <a16:creationId xmlns:a16="http://schemas.microsoft.com/office/drawing/2014/main" id="{EA51790B-4A4B-4FFA-A1D7-40B7536B41A0}"/>
              </a:ext>
              <a:ext uri="{C183D7F6-B498-43B3-948B-1728B52AA6E4}">
                <adec:decorative xmlns:adec="http://schemas.microsoft.com/office/drawing/2017/decorative" val="1"/>
              </a:ext>
            </a:extLst>
          </p:cNvPr>
          <p:cNvSpPr>
            <a:spLocks noGrp="1"/>
          </p:cNvSpPr>
          <p:nvPr>
            <p:ph idx="1"/>
          </p:nvPr>
        </p:nvSpPr>
        <p:spPr>
          <a:xfrm>
            <a:off x="609600" y="2154238"/>
            <a:ext cx="11277600" cy="4356216"/>
          </a:xfrm>
        </p:spPr>
        <p:txBody>
          <a:bodyPr>
            <a:noAutofit/>
          </a:bodyPr>
          <a:lstStyle/>
          <a:p>
            <a:r>
              <a:rPr lang="en-US" sz="2400" dirty="0"/>
              <a:t>Cracked sidewalks and roots coming up on greenbelt.</a:t>
            </a:r>
          </a:p>
          <a:p>
            <a:r>
              <a:rPr lang="en-US" sz="2400" dirty="0"/>
              <a:t>Uneven sidewalks due to age and very mature trees in the historical neighborhood along Warm Springs.</a:t>
            </a:r>
          </a:p>
          <a:p>
            <a:r>
              <a:rPr lang="en-US" sz="2400" dirty="0"/>
              <a:t>Trash cans and parked cars in driveways can be bad but addressable with education. Fixed objects such as light poles are worse in my opinion because they've been poorly designed. </a:t>
            </a:r>
          </a:p>
          <a:p>
            <a:r>
              <a:rPr lang="en-US" sz="2400" dirty="0"/>
              <a:t>I did see a vision impaired person almost lose his balance and fall into the street because of a street sign propped across part of the sidewalk. The actual sign was out of the way but the frame it was attached to was partially at street level and partially on the sidewalk. This produced a horizontal metal protrusion that was not identified by the ground level assistive pole the person was pushing from side to side as he walked.</a:t>
            </a:r>
          </a:p>
        </p:txBody>
      </p:sp>
      <p:sp>
        <p:nvSpPr>
          <p:cNvPr id="2" name="Title 1" descr="Slide 24.&#10;&#10;Responses to the open-ended question &quot;Have you encountered obstacles on any sidewalk or curb ramp located in the city? If so, please describe the situation and location.&quot;&#10;&#10;Response 1: Cracked sidewalks and roots coming up on greenbelt.&#10;&#10;Response 2: Uneven sidewalks due to age and very mature trees in the historical neighborhood along Warm Springs.&#10;&#10;Response 3: Trash cans and parked cars in driveways can be bad but addressable with education. Fixed objects such as light poles are worse in my opinion because they've been poorly designed. &#10;&#10;Response 4: I did see a vision impaired person almost lose his balance and fall into the street because of a street sign propped across part of the sidewalk. The actual sign was out of the way but the frame it was attached to was partially at street level and partially on the sidewalk. This produced a horizontal metal protrusion that was not identified by the ground level assistive pole the person was pushing from side to side as he walked.">
            <a:extLst>
              <a:ext uri="{FF2B5EF4-FFF2-40B4-BE49-F238E27FC236}">
                <a16:creationId xmlns:a16="http://schemas.microsoft.com/office/drawing/2014/main" id="{9B96C4F7-DD42-45A0-9928-57208537AED2}"/>
              </a:ext>
              <a:ext uri="{C183D7F6-B498-43B3-948B-1728B52AA6E4}">
                <adec:decorative xmlns:adec="http://schemas.microsoft.com/office/drawing/2017/decorative" val="0"/>
              </a:ext>
            </a:extLst>
          </p:cNvPr>
          <p:cNvSpPr>
            <a:spLocks noGrp="1"/>
          </p:cNvSpPr>
          <p:nvPr>
            <p:ph type="title"/>
          </p:nvPr>
        </p:nvSpPr>
        <p:spPr>
          <a:xfrm>
            <a:off x="609600" y="609600"/>
            <a:ext cx="11277600" cy="1468438"/>
          </a:xfrm>
        </p:spPr>
        <p:txBody>
          <a:bodyPr>
            <a:normAutofit/>
          </a:bodyPr>
          <a:lstStyle/>
          <a:p>
            <a:r>
              <a:rPr lang="en-US" sz="3000" dirty="0"/>
              <a:t>Have you encountered any obstacles on any sidewalk or curb ramp located in the city? If so, please describe the situation and location below.</a:t>
            </a:r>
          </a:p>
        </p:txBody>
      </p:sp>
    </p:spTree>
    <p:extLst>
      <p:ext uri="{BB962C8B-B14F-4D97-AF65-F5344CB8AC3E}">
        <p14:creationId xmlns:p14="http://schemas.microsoft.com/office/powerpoint/2010/main" val="339287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25</a:t>
            </a:fld>
            <a:endParaRPr lang="en-US" dirty="0"/>
          </a:p>
        </p:txBody>
      </p:sp>
      <p:sp>
        <p:nvSpPr>
          <p:cNvPr id="5" name="Content Placeholder 4">
            <a:extLst>
              <a:ext uri="{FF2B5EF4-FFF2-40B4-BE49-F238E27FC236}">
                <a16:creationId xmlns:a16="http://schemas.microsoft.com/office/drawing/2014/main" id="{EA51790B-4A4B-4FFA-A1D7-40B7536B41A0}"/>
              </a:ext>
              <a:ext uri="{C183D7F6-B498-43B3-948B-1728B52AA6E4}">
                <adec:decorative xmlns:adec="http://schemas.microsoft.com/office/drawing/2017/decorative" val="1"/>
              </a:ext>
            </a:extLst>
          </p:cNvPr>
          <p:cNvSpPr>
            <a:spLocks noGrp="1"/>
          </p:cNvSpPr>
          <p:nvPr>
            <p:ph idx="1"/>
          </p:nvPr>
        </p:nvSpPr>
        <p:spPr>
          <a:xfrm>
            <a:off x="609600" y="2243020"/>
            <a:ext cx="11277600" cy="4614979"/>
          </a:xfrm>
        </p:spPr>
        <p:txBody>
          <a:bodyPr>
            <a:noAutofit/>
          </a:bodyPr>
          <a:lstStyle/>
          <a:p>
            <a:r>
              <a:rPr lang="en-US" sz="2400" dirty="0"/>
              <a:t>Missing sidewalks all over the Central Bench.</a:t>
            </a:r>
          </a:p>
          <a:p>
            <a:r>
              <a:rPr lang="en-US" sz="2400" dirty="0"/>
              <a:t>I think we need more sidewalks in many neighborhoods, especially the North End. It is very inconsistent and that makes access difficult.</a:t>
            </a:r>
          </a:p>
          <a:p>
            <a:r>
              <a:rPr lang="en-US" sz="2400" dirty="0"/>
              <a:t>All the sidewalk furniture in downtown; specifically, along Idaho between Capitol and 9th, along 8th Street from Main to Bannock, and along 9th Street between Grove and Bannock is ridiculous. Makes it very difficult for wheelchair users and those who are visually impaired/blind to navigate.</a:t>
            </a:r>
          </a:p>
          <a:p>
            <a:r>
              <a:rPr lang="en-US" sz="2400" dirty="0"/>
              <a:t>Our community can benefit from establishing better clarity around acceptable e-scooter &amp; e-bike travel on Greenbelt and Sidewalks. Rider speed is a significant topic for consideration.</a:t>
            </a:r>
          </a:p>
          <a:p>
            <a:r>
              <a:rPr lang="en-US" sz="2400" dirty="0"/>
              <a:t>Many times. I often send in photos of these obstacles (mostly lack of or impossible to navigate curb cut).</a:t>
            </a:r>
          </a:p>
        </p:txBody>
      </p:sp>
      <p:sp>
        <p:nvSpPr>
          <p:cNvPr id="2" name="Title 1" descr="Slide 25.&#10;&#10;Have you encountered any obstacles on any sidewalk or curb ramp located in the city? If so, please describe the situation and location below. (continued);&#10;&#10;Missing sidewalks all over the Central Bench.&#10;&#10;I think we need more sidewalks in many neighborhoods, especially the North End. It is very inconsistent and that makes access difficult.&#10;&#10;All the sidewalk furniture in downtown; specifically, along Idaho between Capitol and 9th, along 8th Street from Main to Bannock, and along 9th Street between Grove and Bannock is ridiculous. Makes it very difficult for wheelchair users and those who are visually impaired/blind to navigate.&#10;&#10;Our community can benefit from establishing better clarity around acceptable e-scooter &amp; e-bike travel on Greenbelt and Sidewalks. Rider speed is a significant topic for consideration.&#10;&#10;Many times. I often send in photos of these obstacles (mostly lack of or impossible to navigate curb cut).&#10;">
            <a:extLst>
              <a:ext uri="{FF2B5EF4-FFF2-40B4-BE49-F238E27FC236}">
                <a16:creationId xmlns:a16="http://schemas.microsoft.com/office/drawing/2014/main" id="{9B96C4F7-DD42-45A0-9928-57208537AED2}"/>
              </a:ext>
              <a:ext uri="{C183D7F6-B498-43B3-948B-1728B52AA6E4}">
                <adec:decorative xmlns:adec="http://schemas.microsoft.com/office/drawing/2017/decorative" val="0"/>
              </a:ext>
            </a:extLst>
          </p:cNvPr>
          <p:cNvSpPr>
            <a:spLocks noGrp="1"/>
          </p:cNvSpPr>
          <p:nvPr>
            <p:ph type="title"/>
          </p:nvPr>
        </p:nvSpPr>
        <p:spPr>
          <a:xfrm>
            <a:off x="457200" y="609600"/>
            <a:ext cx="11582400" cy="1468438"/>
          </a:xfrm>
        </p:spPr>
        <p:txBody>
          <a:bodyPr>
            <a:noAutofit/>
          </a:bodyPr>
          <a:lstStyle/>
          <a:p>
            <a:r>
              <a:rPr lang="en-US" sz="3000" dirty="0"/>
              <a:t>Have you encountered any obstacles on any sidewalk or curb ramp located in the city? If so, please describe the situation and location below. (continued)</a:t>
            </a:r>
          </a:p>
        </p:txBody>
      </p:sp>
    </p:spTree>
    <p:extLst>
      <p:ext uri="{BB962C8B-B14F-4D97-AF65-F5344CB8AC3E}">
        <p14:creationId xmlns:p14="http://schemas.microsoft.com/office/powerpoint/2010/main" val="606624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26</a:t>
            </a:fld>
            <a:endParaRPr lang="en-US" dirty="0"/>
          </a:p>
        </p:txBody>
      </p:sp>
      <p:sp>
        <p:nvSpPr>
          <p:cNvPr id="4" name="Content Placeholder 3">
            <a:extLst>
              <a:ext uri="{FF2B5EF4-FFF2-40B4-BE49-F238E27FC236}">
                <a16:creationId xmlns:a16="http://schemas.microsoft.com/office/drawing/2014/main" id="{74585C50-7347-4E52-99B0-3270165FE371}"/>
              </a:ext>
              <a:ext uri="{C183D7F6-B498-43B3-948B-1728B52AA6E4}">
                <adec:decorative xmlns:adec="http://schemas.microsoft.com/office/drawing/2017/decorative" val="1"/>
              </a:ext>
            </a:extLst>
          </p:cNvPr>
          <p:cNvSpPr>
            <a:spLocks noGrp="1"/>
          </p:cNvSpPr>
          <p:nvPr>
            <p:ph idx="1"/>
          </p:nvPr>
        </p:nvSpPr>
        <p:spPr>
          <a:xfrm>
            <a:off x="302941" y="2127599"/>
            <a:ext cx="11582400" cy="4572000"/>
          </a:xfrm>
        </p:spPr>
        <p:txBody>
          <a:bodyPr>
            <a:normAutofit/>
          </a:bodyPr>
          <a:lstStyle/>
          <a:p>
            <a:r>
              <a:rPr lang="en-US" sz="2400" dirty="0"/>
              <a:t>Reduce the speed they can go. Fine the companies when scooters are left or staged blocking sidewalks. Reduce the numbers allowed.</a:t>
            </a:r>
          </a:p>
          <a:p>
            <a:r>
              <a:rPr lang="en-US" sz="2400" dirty="0"/>
              <a:t>Working with the companies to establish more dedicated docks and a more enforceable fine structure - even going so far as to request that accounts be suspended for users. </a:t>
            </a:r>
          </a:p>
          <a:p>
            <a:r>
              <a:rPr lang="en-US" sz="2400" dirty="0"/>
              <a:t>E-scooters should use the bike lanes as their speed is better matched to a bike lane than a pedestrian sidewalk.</a:t>
            </a:r>
          </a:p>
          <a:p>
            <a:r>
              <a:rPr lang="en-US" sz="2400" dirty="0"/>
              <a:t>Teach people to respect the scooters and other people. A short ad campaign showing how the careless parking of scooters effects how others have to navigate our sidewalks.</a:t>
            </a:r>
          </a:p>
          <a:p>
            <a:r>
              <a:rPr lang="en-US" sz="2400" dirty="0"/>
              <a:t>One thought is for the e-scooters to have a sound, so they do not surprise pedestrians.</a:t>
            </a:r>
          </a:p>
          <a:p>
            <a:endParaRPr lang="en-US" dirty="0"/>
          </a:p>
        </p:txBody>
      </p:sp>
      <p:sp>
        <p:nvSpPr>
          <p:cNvPr id="2" name="Title 1" descr="Slide 26.&#10;&#10;Responses to the open-ended question &quot;Regarding e-scooters, how can the city of boise help improve the program to ensure sidewalks and other pedestrian pathways remain unobstructed?&quot;&#10;&#10;Response 1: Reduce the speed they can go. Fine the companies when scooters are left or staged blocking sidewalks. Reduce the numbers allowed.&#10;&#10;Response 2: Working with the companies to establish more dedicated docks and a more enforceable fine structure - even going so far as to request that accounts be suspended for users. &#10;&#10;Response 3: E-scooters should use the bike lanes as their speed is better matched to a bike lane than a pedestrian sidewalk.&#10;&#10;Response 4: Teach people to respect the scooters and other people. A short ad campaign showing how the careless parking of scooters effects how others have to navigate our sidewalks.&#10;&#10;Response 5: One thought is for the e-scooters to have a sound, so they do not surprise pedestrians.&#10;">
            <a:extLst>
              <a:ext uri="{FF2B5EF4-FFF2-40B4-BE49-F238E27FC236}">
                <a16:creationId xmlns:a16="http://schemas.microsoft.com/office/drawing/2014/main" id="{69B9401F-A287-487C-A328-C08F1FDC31F0}"/>
              </a:ext>
            </a:extLst>
          </p:cNvPr>
          <p:cNvSpPr>
            <a:spLocks noGrp="1"/>
          </p:cNvSpPr>
          <p:nvPr>
            <p:ph type="title"/>
          </p:nvPr>
        </p:nvSpPr>
        <p:spPr>
          <a:xfrm>
            <a:off x="457200" y="228600"/>
            <a:ext cx="11430000" cy="2133600"/>
          </a:xfrm>
        </p:spPr>
        <p:txBody>
          <a:bodyPr>
            <a:normAutofit/>
          </a:bodyPr>
          <a:lstStyle/>
          <a:p>
            <a:r>
              <a:rPr lang="en-US" sz="3000" dirty="0"/>
              <a:t>Regarding e-scooters, how can the City of Boise help improve the program to ensure sidewalks and other pedestrian pathways remain unobstructed? </a:t>
            </a:r>
          </a:p>
        </p:txBody>
      </p:sp>
    </p:spTree>
    <p:extLst>
      <p:ext uri="{BB962C8B-B14F-4D97-AF65-F5344CB8AC3E}">
        <p14:creationId xmlns:p14="http://schemas.microsoft.com/office/powerpoint/2010/main" val="291477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27</a:t>
            </a:fld>
            <a:endParaRPr lang="en-US" dirty="0"/>
          </a:p>
        </p:txBody>
      </p:sp>
      <p:sp>
        <p:nvSpPr>
          <p:cNvPr id="4" name="Content Placeholder 3">
            <a:extLst>
              <a:ext uri="{FF2B5EF4-FFF2-40B4-BE49-F238E27FC236}">
                <a16:creationId xmlns:a16="http://schemas.microsoft.com/office/drawing/2014/main" id="{74585C50-7347-4E52-99B0-3270165FE371}"/>
              </a:ext>
              <a:ext uri="{C183D7F6-B498-43B3-948B-1728B52AA6E4}">
                <adec:decorative xmlns:adec="http://schemas.microsoft.com/office/drawing/2017/decorative" val="1"/>
              </a:ext>
            </a:extLst>
          </p:cNvPr>
          <p:cNvSpPr>
            <a:spLocks noGrp="1"/>
          </p:cNvSpPr>
          <p:nvPr>
            <p:ph idx="1"/>
          </p:nvPr>
        </p:nvSpPr>
        <p:spPr>
          <a:xfrm>
            <a:off x="495300" y="2209800"/>
            <a:ext cx="11277600" cy="4348163"/>
          </a:xfrm>
        </p:spPr>
        <p:txBody>
          <a:bodyPr>
            <a:normAutofit lnSpcReduction="10000"/>
          </a:bodyPr>
          <a:lstStyle/>
          <a:p>
            <a:r>
              <a:rPr lang="en-US" sz="2400" dirty="0"/>
              <a:t>Incentivize parking them in designated areas. More diligent employees of those companies going around the city making sure they are out of the way.</a:t>
            </a:r>
          </a:p>
          <a:p>
            <a:r>
              <a:rPr lang="en-US" sz="2400" dirty="0"/>
              <a:t>1. Eliminate or Reduce the number of scooters. 2. Geofence them to the outskirts of the city and off sidewalks just like bikes. 3. Cap maximum speed to 10 mph, slower in congested areas. 4. Work with scooter vendors to find solutions. 5. Ask yourself the question "Is Boise really better off with scooters?”</a:t>
            </a:r>
          </a:p>
          <a:p>
            <a:r>
              <a:rPr lang="en-US" sz="2400" dirty="0"/>
              <a:t>The rented scooters are left randomly and wherever.</a:t>
            </a:r>
          </a:p>
          <a:p>
            <a:r>
              <a:rPr lang="en-US" sz="2400" dirty="0"/>
              <a:t>Ban e-scooters from sidewalks. Restrict to streets and bike lanes. Mandated 12-hour pickup for out of service scooters. Recently scooters on Highland View Drive for several days.</a:t>
            </a:r>
            <a:endParaRPr lang="en-US" dirty="0"/>
          </a:p>
        </p:txBody>
      </p:sp>
      <p:sp>
        <p:nvSpPr>
          <p:cNvPr id="2" name="Title 1" descr="Slide 27.&#10;&#10;Continuation of open-ended responses to the question: &quot;Regarding e-scooters, how can the city of boise help improve the program to ensure sidewalks and other pedestrian pathways remain unobstructed?&quot;&#10;&#10;Response 6: Incentivize parking them in designated areas. More diligent employees of those companies going around the city making sure they are out of the way.&#10;&#10;Response 7: 1. Eliminate or Reduce the number of scooters. 2. Geofence them to the outskirts of the city and off sidewalks just like bikes. 3. Cap maximum speed to 10 mph, slower in congested areas. 4. Work with scooter vendors to find solutions. 5. Ask yourself the question &quot;Is Boise really better off with scooters?”&#10;&#10;Response 8: The rented scooters are left randomly and wherever.&#10;&#10;Response 9: Ban escooters from sidewalks. Restrict to streets and bike lanes. Mandated 12-hour pickup for out of service scooters. Recently scooters on Highland View Drive for several days.">
            <a:extLst>
              <a:ext uri="{FF2B5EF4-FFF2-40B4-BE49-F238E27FC236}">
                <a16:creationId xmlns:a16="http://schemas.microsoft.com/office/drawing/2014/main" id="{69B9401F-A287-487C-A328-C08F1FDC31F0}"/>
              </a:ext>
            </a:extLst>
          </p:cNvPr>
          <p:cNvSpPr>
            <a:spLocks noGrp="1"/>
          </p:cNvSpPr>
          <p:nvPr>
            <p:ph type="title"/>
          </p:nvPr>
        </p:nvSpPr>
        <p:spPr>
          <a:xfrm>
            <a:off x="381000" y="685800"/>
            <a:ext cx="11658600" cy="1290637"/>
          </a:xfrm>
        </p:spPr>
        <p:txBody>
          <a:bodyPr>
            <a:noAutofit/>
          </a:bodyPr>
          <a:lstStyle/>
          <a:p>
            <a:r>
              <a:rPr lang="en-US" sz="3000" dirty="0"/>
              <a:t>Regarding e-scooters, how can the City of Boise help improve the program to ensure sidewalks and other pedestrian pathways remain unobstructed? (continued)</a:t>
            </a:r>
          </a:p>
        </p:txBody>
      </p:sp>
    </p:spTree>
    <p:extLst>
      <p:ext uri="{BB962C8B-B14F-4D97-AF65-F5344CB8AC3E}">
        <p14:creationId xmlns:p14="http://schemas.microsoft.com/office/powerpoint/2010/main" val="2287481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28</a:t>
            </a:fld>
            <a:endParaRPr lang="en-US" dirty="0"/>
          </a:p>
        </p:txBody>
      </p:sp>
      <p:graphicFrame>
        <p:nvGraphicFramePr>
          <p:cNvPr id="4" name="Chart 3" descr="Slide 28.&#10;&#10;Responses to the question &quot;do you participate in any city operated programs or activities (City council meetings, special events, recreation classes, etc.)?&quot;;&#10;&#10;67.71% responded &quot;yes&quot;;&#10;&#10;32.29% replied &quot;no&quot;;">
            <a:extLst>
              <a:ext uri="{FF2B5EF4-FFF2-40B4-BE49-F238E27FC236}">
                <a16:creationId xmlns:a16="http://schemas.microsoft.com/office/drawing/2014/main" id="{00000000-0008-0000-0F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935203632"/>
              </p:ext>
            </p:extLst>
          </p:nvPr>
        </p:nvGraphicFramePr>
        <p:xfrm>
          <a:off x="1310640" y="609600"/>
          <a:ext cx="957072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7137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29</a:t>
            </a:fld>
            <a:endParaRPr lang="en-US" dirty="0"/>
          </a:p>
        </p:txBody>
      </p:sp>
      <p:graphicFrame>
        <p:nvGraphicFramePr>
          <p:cNvPr id="4" name="Chart 3" descr="Slide 29.&#10;&#10;Responses to the question &quot;In general, do you feel that the city's programs and activities are accessible?&quot;&#10;&#10;47.42% responded &quot;yes.&quot;&#10;&#10;38.14% replied &quot;somewhat.&quot;&#10;&#10;3.09% said &quot;no.&quot;&#10;&#10;11.34% replied &quot;not applicable.&quot;">
            <a:extLst>
              <a:ext uri="{FF2B5EF4-FFF2-40B4-BE49-F238E27FC236}">
                <a16:creationId xmlns:a16="http://schemas.microsoft.com/office/drawing/2014/main" id="{00000000-0008-0000-10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11869414"/>
              </p:ext>
            </p:extLst>
          </p:nvPr>
        </p:nvGraphicFramePr>
        <p:xfrm>
          <a:off x="1186500" y="609600"/>
          <a:ext cx="98190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19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914400"/>
            <a:ext cx="12192000" cy="594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descr="Slide 3. &#10;&#10;Mission&#10;The City of Boise will create a city for everyone&#10;by embracing our community in the decision-making process; innovating and investing to protect our environment; and ensuring a thriving local economy that benefits all.&#10;">
            <a:extLst>
              <a:ext uri="{C183D7F6-B498-43B3-948B-1728B52AA6E4}">
                <adec:decorative xmlns:adec="http://schemas.microsoft.com/office/drawing/2017/decorative" val="0"/>
              </a:ext>
            </a:extLst>
          </p:cNvPr>
          <p:cNvSpPr txBox="1">
            <a:spLocks/>
          </p:cNvSpPr>
          <p:nvPr/>
        </p:nvSpPr>
        <p:spPr>
          <a:xfrm>
            <a:off x="381000" y="1219200"/>
            <a:ext cx="11658600" cy="4724400"/>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rgbClr val="84754E"/>
                </a:solidFill>
                <a:latin typeface="Century Gothic" panose="020B050202020202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rgbClr val="46A149"/>
              </a:buClr>
              <a:buSzTx/>
              <a:buFont typeface="Arial" panose="020B0604020202020204" pitchFamily="34" charset="0"/>
              <a:buChar char="•"/>
              <a:tabLst/>
              <a:defRPr sz="2000" kern="1200">
                <a:solidFill>
                  <a:srgbClr val="84754E"/>
                </a:solidFill>
                <a:latin typeface="Century Gothic" panose="020B050202020202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rgbClr val="DE6736"/>
              </a:buClr>
              <a:buSzTx/>
              <a:buFont typeface="Arial" panose="020B0604020202020204" pitchFamily="34" charset="0"/>
              <a:buChar char="•"/>
              <a:tabLst/>
              <a:defRPr sz="1800" kern="1200">
                <a:solidFill>
                  <a:srgbClr val="84754E"/>
                </a:solidFill>
                <a:latin typeface="Century Gothic" panose="020B050202020202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rgbClr val="B2B3AD"/>
              </a:buClr>
              <a:buSzTx/>
              <a:buFont typeface="Arial" panose="020B0604020202020204" pitchFamily="34" charset="0"/>
              <a:buChar char="–"/>
              <a:tabLst/>
              <a:defRPr sz="1600" kern="1200">
                <a:solidFill>
                  <a:srgbClr val="84754E"/>
                </a:solidFill>
                <a:latin typeface="Century Gothic" panose="020B050202020202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rgbClr val="419ECB"/>
              </a:buClr>
              <a:buSzTx/>
              <a:buFont typeface="Arial" panose="020B0604020202020204" pitchFamily="34" charset="0"/>
              <a:buChar char="»"/>
              <a:tabLst/>
              <a:defRPr sz="1400" kern="1200">
                <a:solidFill>
                  <a:srgbClr val="84754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Aft>
                <a:spcPts val="600"/>
              </a:spcAft>
              <a:buNone/>
            </a:pPr>
            <a:r>
              <a:rPr lang="en-US" sz="4800" b="1" cap="all" spc="40" dirty="0">
                <a:solidFill>
                  <a:schemeClr val="bg1"/>
                </a:solidFill>
              </a:rPr>
              <a:t>Mission</a:t>
            </a:r>
          </a:p>
          <a:p>
            <a:pPr marL="0" indent="0">
              <a:lnSpc>
                <a:spcPct val="125000"/>
              </a:lnSpc>
              <a:spcAft>
                <a:spcPts val="600"/>
              </a:spcAft>
              <a:buNone/>
            </a:pPr>
            <a:r>
              <a:rPr lang="en-US" sz="3400" spc="80" dirty="0">
                <a:solidFill>
                  <a:schemeClr val="bg1"/>
                </a:solidFill>
              </a:rPr>
              <a:t>The City of Boise will create </a:t>
            </a:r>
            <a:r>
              <a:rPr lang="en-US" sz="3400" b="1" cap="all" spc="300" dirty="0">
                <a:solidFill>
                  <a:schemeClr val="bg1"/>
                </a:solidFill>
              </a:rPr>
              <a:t>a city for everyone</a:t>
            </a:r>
            <a:br>
              <a:rPr lang="en-US" sz="3400" spc="80" dirty="0">
                <a:solidFill>
                  <a:schemeClr val="bg1"/>
                </a:solidFill>
              </a:rPr>
            </a:br>
            <a:r>
              <a:rPr lang="en-US" sz="3400" spc="80" dirty="0">
                <a:solidFill>
                  <a:schemeClr val="bg1"/>
                </a:solidFill>
              </a:rPr>
              <a:t>by embracing our </a:t>
            </a:r>
            <a:r>
              <a:rPr lang="en-US" sz="3400" b="1" cap="all" spc="300" dirty="0">
                <a:solidFill>
                  <a:schemeClr val="bg1"/>
                </a:solidFill>
              </a:rPr>
              <a:t>community</a:t>
            </a:r>
            <a:r>
              <a:rPr lang="en-US" sz="3400" spc="80" dirty="0">
                <a:solidFill>
                  <a:schemeClr val="bg1"/>
                </a:solidFill>
              </a:rPr>
              <a:t> in the decision-making process; innovating and investing to protect our </a:t>
            </a:r>
            <a:r>
              <a:rPr lang="en-US" sz="3400" b="1" cap="all" spc="300" dirty="0">
                <a:solidFill>
                  <a:schemeClr val="bg1"/>
                </a:solidFill>
              </a:rPr>
              <a:t>environment</a:t>
            </a:r>
            <a:r>
              <a:rPr lang="en-US" sz="3400" spc="80" dirty="0">
                <a:solidFill>
                  <a:schemeClr val="bg1"/>
                </a:solidFill>
              </a:rPr>
              <a:t>; and ensuring a thriving local </a:t>
            </a:r>
            <a:r>
              <a:rPr lang="en-US" sz="3400" b="1" cap="all" spc="300" dirty="0">
                <a:solidFill>
                  <a:schemeClr val="bg1"/>
                </a:solidFill>
              </a:rPr>
              <a:t>economy</a:t>
            </a:r>
            <a:r>
              <a:rPr lang="en-US" sz="3400" spc="80" dirty="0">
                <a:solidFill>
                  <a:schemeClr val="bg1"/>
                </a:solidFill>
              </a:rPr>
              <a:t> that benefits all.</a:t>
            </a:r>
          </a:p>
        </p:txBody>
      </p:sp>
      <p:pic>
        <p:nvPicPr>
          <p:cNvPr id="3" name="Picture 2">
            <a:extLst>
              <a:ext uri="{FF2B5EF4-FFF2-40B4-BE49-F238E27FC236}">
                <a16:creationId xmlns:a16="http://schemas.microsoft.com/office/drawing/2014/main" id="{F0D3D94F-17AA-4CEE-8EC0-8CFBBD205D1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304800"/>
            <a:ext cx="2438401" cy="372262"/>
          </a:xfrm>
          <a:prstGeom prst="rect">
            <a:avLst/>
          </a:prstGeom>
        </p:spPr>
      </p:pic>
    </p:spTree>
    <p:extLst>
      <p:ext uri="{BB962C8B-B14F-4D97-AF65-F5344CB8AC3E}">
        <p14:creationId xmlns:p14="http://schemas.microsoft.com/office/powerpoint/2010/main" val="4046990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30</a:t>
            </a:fld>
            <a:endParaRPr lang="en-US" dirty="0"/>
          </a:p>
        </p:txBody>
      </p:sp>
      <p:sp>
        <p:nvSpPr>
          <p:cNvPr id="4" name="Content Placeholder 3">
            <a:extLst>
              <a:ext uri="{FF2B5EF4-FFF2-40B4-BE49-F238E27FC236}">
                <a16:creationId xmlns:a16="http://schemas.microsoft.com/office/drawing/2014/main" id="{18E7FB34-6F5B-4777-B70A-0EAD7CC14B06}"/>
              </a:ext>
              <a:ext uri="{C183D7F6-B498-43B3-948B-1728B52AA6E4}">
                <adec:decorative xmlns:adec="http://schemas.microsoft.com/office/drawing/2017/decorative" val="1"/>
              </a:ext>
            </a:extLst>
          </p:cNvPr>
          <p:cNvSpPr>
            <a:spLocks noGrp="1"/>
          </p:cNvSpPr>
          <p:nvPr>
            <p:ph idx="1"/>
          </p:nvPr>
        </p:nvSpPr>
        <p:spPr>
          <a:xfrm>
            <a:off x="609600" y="2133600"/>
            <a:ext cx="11277600" cy="3886200"/>
          </a:xfrm>
        </p:spPr>
        <p:txBody>
          <a:bodyPr>
            <a:normAutofit/>
          </a:bodyPr>
          <a:lstStyle/>
          <a:p>
            <a:r>
              <a:rPr lang="en-US" sz="2400" dirty="0"/>
              <a:t>I've been unable to find parking and get in the front door at City Hall, making me late. I often am unable to hear at city hearings, i.e. Planning and Zoning.</a:t>
            </a:r>
          </a:p>
          <a:p>
            <a:r>
              <a:rPr lang="en-US" sz="2400" dirty="0"/>
              <a:t>I really appreciate any taped meetings so that I can see them later. I have such exhaustion with my disability that I just can't get to most things, and transportation is a problem too.</a:t>
            </a:r>
          </a:p>
          <a:p>
            <a:r>
              <a:rPr lang="en-US" sz="2400" dirty="0"/>
              <a:t>Just reluctant to attend when accessible restrooms are too few or inadequate.</a:t>
            </a:r>
          </a:p>
          <a:p>
            <a:r>
              <a:rPr lang="en-US" sz="2400" dirty="0"/>
              <a:t>Yes. When signing up, there is not often a question about accommodations.</a:t>
            </a:r>
          </a:p>
        </p:txBody>
      </p:sp>
      <p:sp>
        <p:nvSpPr>
          <p:cNvPr id="7" name="Title 6" descr="Slide 30.&#10;&#10;Responses to the open-ended question &quot;have you encountered any obstacles to participating in a city program or activity?&quot;&#10;&#10;Response 1: I've been unable to find parking and get in the front door at city hall, making me late. I often am unable to hear at city hearings, i.e. P&amp;Z.&#10;&#10;Response 2: I really appreciate any taped meetings so that I can see them later. I have such exhaustion with my disability that I just can't get to most things-and, transportation is a problem too.&#10;&#10;Response 3: Just reluctant to attend when accessible restrooms are too few or inadequate.&#10;&#10;Response 4: Yes. When signing up, there is not often a question about accommodations.">
            <a:extLst>
              <a:ext uri="{FF2B5EF4-FFF2-40B4-BE49-F238E27FC236}">
                <a16:creationId xmlns:a16="http://schemas.microsoft.com/office/drawing/2014/main" id="{10962885-AE68-4B6F-B54F-27D9B509D2A9}"/>
              </a:ext>
            </a:extLst>
          </p:cNvPr>
          <p:cNvSpPr>
            <a:spLocks noGrp="1"/>
          </p:cNvSpPr>
          <p:nvPr>
            <p:ph type="title"/>
          </p:nvPr>
        </p:nvSpPr>
        <p:spPr/>
        <p:txBody>
          <a:bodyPr>
            <a:noAutofit/>
          </a:bodyPr>
          <a:lstStyle/>
          <a:p>
            <a:r>
              <a:rPr lang="en-US" sz="3200" dirty="0"/>
              <a:t>Have you encountered any obstacles to participating in a city program or activity?</a:t>
            </a:r>
          </a:p>
        </p:txBody>
      </p:sp>
    </p:spTree>
    <p:extLst>
      <p:ext uri="{BB962C8B-B14F-4D97-AF65-F5344CB8AC3E}">
        <p14:creationId xmlns:p14="http://schemas.microsoft.com/office/powerpoint/2010/main" val="560059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val="1"/>
              </a:ext>
            </a:extLst>
          </p:cNvPr>
          <p:cNvSpPr>
            <a:spLocks noGrp="1"/>
          </p:cNvSpPr>
          <p:nvPr>
            <p:ph type="sldNum" sz="quarter" idx="12"/>
          </p:nvPr>
        </p:nvSpPr>
        <p:spPr>
          <a:xfrm>
            <a:off x="60960" y="6416675"/>
            <a:ext cx="396240" cy="441325"/>
          </a:xfrm>
        </p:spPr>
        <p:txBody>
          <a:bodyPr/>
          <a:lstStyle/>
          <a:p>
            <a:fld id="{8BF1811F-7D2B-4B59-821E-B64D11248811}" type="slidenum">
              <a:rPr lang="en-US" smtClean="0"/>
              <a:t>31</a:t>
            </a:fld>
            <a:endParaRPr lang="en-US" dirty="0"/>
          </a:p>
        </p:txBody>
      </p:sp>
      <p:sp>
        <p:nvSpPr>
          <p:cNvPr id="4" name="Content Placeholder 3">
            <a:extLst>
              <a:ext uri="{FF2B5EF4-FFF2-40B4-BE49-F238E27FC236}">
                <a16:creationId xmlns:a16="http://schemas.microsoft.com/office/drawing/2014/main" id="{18E7FB34-6F5B-4777-B70A-0EAD7CC14B06}"/>
              </a:ext>
              <a:ext uri="{C183D7F6-B498-43B3-948B-1728B52AA6E4}">
                <adec:decorative xmlns:adec="http://schemas.microsoft.com/office/drawing/2017/decorative" val="1"/>
              </a:ext>
            </a:extLst>
          </p:cNvPr>
          <p:cNvSpPr>
            <a:spLocks noGrp="1"/>
          </p:cNvSpPr>
          <p:nvPr>
            <p:ph idx="1"/>
          </p:nvPr>
        </p:nvSpPr>
        <p:spPr>
          <a:xfrm>
            <a:off x="609600" y="2085703"/>
            <a:ext cx="11277600" cy="4511675"/>
          </a:xfrm>
        </p:spPr>
        <p:txBody>
          <a:bodyPr>
            <a:normAutofit/>
          </a:bodyPr>
          <a:lstStyle/>
          <a:p>
            <a:r>
              <a:rPr lang="en-US" sz="2400" dirty="0"/>
              <a:t>Sometimes the font on articles does not have sufficient contrast. Many pale colors may make a document cute but the are much harder to read. </a:t>
            </a:r>
          </a:p>
          <a:p>
            <a:r>
              <a:rPr lang="en-US" sz="2400" dirty="0"/>
              <a:t>Tennis courts access ramps at Fort Boise tennis courts are terrible for chair users!</a:t>
            </a:r>
          </a:p>
          <a:p>
            <a:r>
              <a:rPr lang="en-US" sz="2400" dirty="0"/>
              <a:t>Visitor's chairs in the City Hall Council chambers are not good for bad backs, orthopedic limitations.</a:t>
            </a:r>
          </a:p>
          <a:p>
            <a:r>
              <a:rPr lang="en-US" sz="2400" dirty="0"/>
              <a:t>Yes when requesting ASL interpreters. Many employees of city buildings and program locations are unaware of where and how to get interpreters and they're even unaware they are obligated to provide interpreters.</a:t>
            </a:r>
          </a:p>
        </p:txBody>
      </p:sp>
      <p:sp>
        <p:nvSpPr>
          <p:cNvPr id="2" name="Title 1" descr="Slide 31.&#10;&#10;Continuation of responses to the open-ended question &quot;have you encountered any obstacles to participating in a city program or activity?&quot;&#10;&#10;Response 5: Sometimes the font on articles does not have sufficient contrast. Many pale colors may make a document cute but the are much harder to read. &#10;&#10;Response 6: Tennis courts access ramps at Fort Boise tennis courts are terrible for chair users!&#10;&#10;Response 7: Visitor's chairs in the City Hall Council chambers are not good for bad backs, orthopedic limitations.&#10;&#10;Response 8: Yes when requesting ASL interpreters. Many employees of city buildings and program locations are unaware of where and how to get interpreters and they're even unaware they are obligated to provide interpreters.">
            <a:extLst>
              <a:ext uri="{FF2B5EF4-FFF2-40B4-BE49-F238E27FC236}">
                <a16:creationId xmlns:a16="http://schemas.microsoft.com/office/drawing/2014/main" id="{BD2D9B1E-6361-4767-82A5-E353DDC18112}"/>
              </a:ext>
            </a:extLst>
          </p:cNvPr>
          <p:cNvSpPr>
            <a:spLocks noGrp="1"/>
          </p:cNvSpPr>
          <p:nvPr>
            <p:ph type="title"/>
          </p:nvPr>
        </p:nvSpPr>
        <p:spPr>
          <a:xfrm>
            <a:off x="609600" y="685800"/>
            <a:ext cx="11582400" cy="1087438"/>
          </a:xfrm>
        </p:spPr>
        <p:txBody>
          <a:bodyPr>
            <a:noAutofit/>
          </a:bodyPr>
          <a:lstStyle/>
          <a:p>
            <a:r>
              <a:rPr lang="en-US" sz="3000" dirty="0"/>
              <a:t>Have you encountered any obstacles to participating in a city program or activity? (continued) </a:t>
            </a:r>
          </a:p>
        </p:txBody>
      </p:sp>
    </p:spTree>
    <p:extLst>
      <p:ext uri="{BB962C8B-B14F-4D97-AF65-F5344CB8AC3E}">
        <p14:creationId xmlns:p14="http://schemas.microsoft.com/office/powerpoint/2010/main" val="3418911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32</a:t>
            </a:fld>
            <a:endParaRPr lang="en-US" dirty="0"/>
          </a:p>
        </p:txBody>
      </p:sp>
      <p:graphicFrame>
        <p:nvGraphicFramePr>
          <p:cNvPr id="4" name="Chart 3" descr="Slide 32.&#10;&#10;Responses to the question &quot;Are you a member of any disability specific groups, networks, or services? This could be a club, a reading group, a support group, an online discussion group, or anything provided specifically for people with disabilities&quot;;&#10;&#10;72.04% responded &quot;no&quot;;&#10;&#10;5.38% replied &quot;yes&quot;;&#10;&#10;22.58% replied &quot;yes, and named the specific group (see the next slide)&quot;;">
            <a:extLst>
              <a:ext uri="{FF2B5EF4-FFF2-40B4-BE49-F238E27FC236}">
                <a16:creationId xmlns:a16="http://schemas.microsoft.com/office/drawing/2014/main" id="{00000000-0008-0000-12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50923006"/>
              </p:ext>
            </p:extLst>
          </p:nvPr>
        </p:nvGraphicFramePr>
        <p:xfrm>
          <a:off x="857250" y="609600"/>
          <a:ext cx="10477500" cy="605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3689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77D097-B386-4E8D-B04E-ECB8A3558503}"/>
              </a:ext>
              <a:ext uri="{C183D7F6-B498-43B3-948B-1728B52AA6E4}">
                <adec:decorative xmlns:adec="http://schemas.microsoft.com/office/drawing/2017/decorative" val="1"/>
              </a:ext>
            </a:extLst>
          </p:cNvPr>
          <p:cNvSpPr>
            <a:spLocks noGrp="1"/>
          </p:cNvSpPr>
          <p:nvPr>
            <p:ph type="sldNum" sz="quarter" idx="12"/>
          </p:nvPr>
        </p:nvSpPr>
        <p:spPr>
          <a:xfrm>
            <a:off x="60960" y="6400801"/>
            <a:ext cx="762000" cy="381000"/>
          </a:xfrm>
        </p:spPr>
        <p:txBody>
          <a:bodyPr/>
          <a:lstStyle/>
          <a:p>
            <a:fld id="{8BF1811F-7D2B-4B59-821E-B64D11248811}" type="slidenum">
              <a:rPr lang="en-US" smtClean="0"/>
              <a:t>33</a:t>
            </a:fld>
            <a:endParaRPr lang="en-US" dirty="0"/>
          </a:p>
        </p:txBody>
      </p:sp>
      <p:sp>
        <p:nvSpPr>
          <p:cNvPr id="4" name="Content Placeholder 3">
            <a:extLst>
              <a:ext uri="{FF2B5EF4-FFF2-40B4-BE49-F238E27FC236}">
                <a16:creationId xmlns:a16="http://schemas.microsoft.com/office/drawing/2014/main" id="{8B5FF09B-183F-4C45-AD87-869FACA13F77}"/>
              </a:ext>
              <a:ext uri="{C183D7F6-B498-43B3-948B-1728B52AA6E4}">
                <adec:decorative xmlns:adec="http://schemas.microsoft.com/office/drawing/2017/decorative" val="1"/>
              </a:ext>
            </a:extLst>
          </p:cNvPr>
          <p:cNvSpPr>
            <a:spLocks noGrp="1"/>
          </p:cNvSpPr>
          <p:nvPr>
            <p:ph idx="1"/>
          </p:nvPr>
        </p:nvSpPr>
        <p:spPr>
          <a:xfrm>
            <a:off x="609600" y="1828801"/>
            <a:ext cx="11277600" cy="4800599"/>
          </a:xfrm>
        </p:spPr>
        <p:txBody>
          <a:bodyPr>
            <a:normAutofit fontScale="92500" lnSpcReduction="10000"/>
          </a:bodyPr>
          <a:lstStyle/>
          <a:p>
            <a:r>
              <a:rPr lang="en-US" sz="2600" dirty="0"/>
              <a:t>National Federation of the Blind - Treasure Valley chapter</a:t>
            </a:r>
          </a:p>
          <a:p>
            <a:r>
              <a:rPr lang="en-US" sz="2600" dirty="0"/>
              <a:t>Consortium for Idahoans with Disabilities; National Guide Dog Association; informal groups for parents with disabilities</a:t>
            </a:r>
          </a:p>
          <a:p>
            <a:r>
              <a:rPr lang="en-US" sz="2600" dirty="0"/>
              <a:t>SILC, Independent Living Network, wheelchair basketball. Multiple state, national and international disability organizations</a:t>
            </a:r>
          </a:p>
          <a:p>
            <a:r>
              <a:rPr lang="en-US" sz="2600" dirty="0"/>
              <a:t>Boise Bombers Wheelchair Rugby Team</a:t>
            </a:r>
          </a:p>
          <a:p>
            <a:r>
              <a:rPr lang="en-US" sz="2600" dirty="0"/>
              <a:t>LINC, Idaho Access Project</a:t>
            </a:r>
          </a:p>
          <a:p>
            <a:r>
              <a:rPr lang="en-US" sz="2600" dirty="0"/>
              <a:t>Accessible Parking Committee</a:t>
            </a:r>
          </a:p>
          <a:p>
            <a:r>
              <a:rPr lang="en-US" sz="2600" dirty="0"/>
              <a:t>Off Road Handcycling</a:t>
            </a:r>
          </a:p>
          <a:p>
            <a:r>
              <a:rPr lang="en-US" sz="2600" dirty="0"/>
              <a:t>Idaho Wheelchair Tennis Association  BSU’s Wheelchair Basketball Program, Limitless – Boise, Challenged Athletics of Idaho</a:t>
            </a:r>
          </a:p>
          <a:p>
            <a:r>
              <a:rPr lang="en-US" sz="2600" dirty="0"/>
              <a:t>Dementia Alliance International</a:t>
            </a:r>
          </a:p>
          <a:p>
            <a:pPr marL="0" indent="0">
              <a:buNone/>
            </a:pPr>
            <a:endParaRPr lang="en-US" dirty="0"/>
          </a:p>
        </p:txBody>
      </p:sp>
      <p:sp>
        <p:nvSpPr>
          <p:cNvPr id="3" name="Title 2" descr="Slide 33.&#10;&#10;Group memberships identified in responses to the question &quot;have you encountered any obstacles to participating in a city program or activity?&quot;;&#10;&#10;Response 1: National Federation of the Blind - Treasure Valley chapter;&#10;&#10;Response 2: Consortium for Idahoans with Disabilities; National Guide Dog Association; informal groups for parents with disabilities;&#10;&#10;Response 3: SILC, Independent Living Network, wheelchair basketball. Multiple state, national and international disability organizations;&#10;&#10;Response 4: Boise Bombers Wheelchair Rugby Team;&#10;&#10;Response 5: LINC, Idaho Access Project;&#10;&#10;Response 6: Accessible Parking Committee;&#10;&#10;Response 7: Off Road Handcycling;&#10;&#10;Response 8: Idaho Wheelchair Tennis Association  BSU’s Wheelchair Basketball Program, Limitless – Boise, Challenged Athletics of Idaho;&#10;&#10;Response 9: Dementia Alliance International;;">
            <a:extLst>
              <a:ext uri="{FF2B5EF4-FFF2-40B4-BE49-F238E27FC236}">
                <a16:creationId xmlns:a16="http://schemas.microsoft.com/office/drawing/2014/main" id="{E56FE783-9338-4C36-9E14-45A6BD3FA925}"/>
              </a:ext>
            </a:extLst>
          </p:cNvPr>
          <p:cNvSpPr>
            <a:spLocks noGrp="1"/>
          </p:cNvSpPr>
          <p:nvPr>
            <p:ph type="title"/>
          </p:nvPr>
        </p:nvSpPr>
        <p:spPr>
          <a:xfrm>
            <a:off x="609600" y="685800"/>
            <a:ext cx="11277600" cy="1006475"/>
          </a:xfrm>
        </p:spPr>
        <p:txBody>
          <a:bodyPr>
            <a:normAutofit/>
          </a:bodyPr>
          <a:lstStyle/>
          <a:p>
            <a:r>
              <a:rPr lang="en-US" sz="3500" dirty="0"/>
              <a:t>Respondents Memberships in Groups</a:t>
            </a:r>
          </a:p>
        </p:txBody>
      </p:sp>
    </p:spTree>
    <p:extLst>
      <p:ext uri="{BB962C8B-B14F-4D97-AF65-F5344CB8AC3E}">
        <p14:creationId xmlns:p14="http://schemas.microsoft.com/office/powerpoint/2010/main" val="1212337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C064B8-840E-4D35-8F0F-37D6AD9B4CA6}"/>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34</a:t>
            </a:fld>
            <a:endParaRPr lang="en-US" dirty="0"/>
          </a:p>
        </p:txBody>
      </p:sp>
      <p:graphicFrame>
        <p:nvGraphicFramePr>
          <p:cNvPr id="3" name="Chart 2" descr="Slide 34.&#10;&#10;Responses to the question &quot;Prior to this survey, if you had an accessibility issue with a city facility, did you know who to contact to have this issue resolved?&quot;;&#10;&#10;62.64% responded &quot;no&quot;;&#10;&#10;37.36% replied &quot;yes&quot;;">
            <a:extLst>
              <a:ext uri="{FF2B5EF4-FFF2-40B4-BE49-F238E27FC236}">
                <a16:creationId xmlns:a16="http://schemas.microsoft.com/office/drawing/2014/main" id="{00000000-0008-0000-1300-000002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96821610"/>
              </p:ext>
            </p:extLst>
          </p:nvPr>
        </p:nvGraphicFramePr>
        <p:xfrm>
          <a:off x="1143000" y="685800"/>
          <a:ext cx="9808200" cy="5730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0579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35</a:t>
            </a:fld>
            <a:endParaRPr lang="en-US"/>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val="1"/>
              </a:ext>
            </a:extLst>
          </p:cNvPr>
          <p:cNvSpPr>
            <a:spLocks noGrp="1"/>
          </p:cNvSpPr>
          <p:nvPr>
            <p:ph idx="1"/>
          </p:nvPr>
        </p:nvSpPr>
        <p:spPr>
          <a:xfrm>
            <a:off x="609600" y="1920875"/>
            <a:ext cx="11277600" cy="4495800"/>
          </a:xfrm>
        </p:spPr>
        <p:txBody>
          <a:bodyPr>
            <a:noAutofit/>
          </a:bodyPr>
          <a:lstStyle/>
          <a:p>
            <a:r>
              <a:rPr lang="en-US" sz="2400" dirty="0"/>
              <a:t>I LOVE this survey opportunity!</a:t>
            </a:r>
          </a:p>
          <a:p>
            <a:r>
              <a:rPr lang="en-US" sz="2400" dirty="0"/>
              <a:t>Digital accessibility efforts to improve access to the website and social media channels and working with news outlets.</a:t>
            </a:r>
          </a:p>
          <a:p>
            <a:r>
              <a:rPr lang="en-US" sz="2400" dirty="0"/>
              <a:t>Make more physical room for them on sidewalks and parking prioritize them over loading, other cars, and vehicles. </a:t>
            </a:r>
          </a:p>
          <a:p>
            <a:r>
              <a:rPr lang="en-US" sz="2400" dirty="0"/>
              <a:t>Training helps people develop empathy for those with disabilities and therefore make better, more informed decisions.</a:t>
            </a:r>
          </a:p>
          <a:p>
            <a:r>
              <a:rPr lang="en-US" sz="2400" dirty="0"/>
              <a:t>Raise awareness about the fact that approximately `20% of the population has some sort of special health care need. Encourage people to voice their opinions, request the news stations share this survey.</a:t>
            </a:r>
          </a:p>
          <a:p>
            <a:r>
              <a:rPr lang="en-US" sz="2400" dirty="0"/>
              <a:t>Start a work group/citizens review panel of people with disabilities and/or allies of the disabled community.</a:t>
            </a:r>
          </a:p>
        </p:txBody>
      </p:sp>
      <p:sp>
        <p:nvSpPr>
          <p:cNvPr id="3" name="Title 2" descr="Slide 35.&#10;&#10;Responses to the open-ended question &quot;How can the city of Boise better communicate and engage people with disabilities?&quot;&#10;&#10;Response 1: I LOVE this survey opportunity!&#10;&#10;Response 2: Digital accessibility efforts to improve access to the website and social media channels and working with news outlets.&#10;&#10;Response 3: Make more physical room for them on sidewalks and parking prioritize them over loading, other cars, and vehicles. &#10;&#10;Response 4: Training helps people develop empathy for those with disabilities and therefore make better, more informed decisions.&#10;&#10;Response 5: Raise awareness about the fact that approximately 20% of the population has some sort of special health care need. Encourage people to voice their opinions, request the news stations share this survey.&#10;&#10;Response 6: Start a work group/citizens review panel of people with disabilities and/or allies of the disabled community.">
            <a:extLst>
              <a:ext uri="{FF2B5EF4-FFF2-40B4-BE49-F238E27FC236}">
                <a16:creationId xmlns:a16="http://schemas.microsoft.com/office/drawing/2014/main" id="{A0919B4F-290F-4967-A9B7-E501E0A63A99}"/>
              </a:ext>
            </a:extLst>
          </p:cNvPr>
          <p:cNvSpPr>
            <a:spLocks noGrp="1"/>
          </p:cNvSpPr>
          <p:nvPr>
            <p:ph type="title"/>
          </p:nvPr>
        </p:nvSpPr>
        <p:spPr>
          <a:xfrm>
            <a:off x="609600" y="597248"/>
            <a:ext cx="11277600" cy="1163638"/>
          </a:xfrm>
        </p:spPr>
        <p:txBody>
          <a:bodyPr>
            <a:normAutofit/>
          </a:bodyPr>
          <a:lstStyle/>
          <a:p>
            <a:r>
              <a:rPr lang="en-US" sz="3000" dirty="0"/>
              <a:t>How can the City of Boise better communicate and engage people with disabilities?</a:t>
            </a:r>
          </a:p>
        </p:txBody>
      </p:sp>
    </p:spTree>
    <p:extLst>
      <p:ext uri="{BB962C8B-B14F-4D97-AF65-F5344CB8AC3E}">
        <p14:creationId xmlns:p14="http://schemas.microsoft.com/office/powerpoint/2010/main" val="4035989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36</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val="1"/>
              </a:ext>
            </a:extLst>
          </p:cNvPr>
          <p:cNvSpPr>
            <a:spLocks noGrp="1"/>
          </p:cNvSpPr>
          <p:nvPr>
            <p:ph idx="1"/>
          </p:nvPr>
        </p:nvSpPr>
        <p:spPr>
          <a:xfrm>
            <a:off x="571500" y="2010184"/>
            <a:ext cx="11277600" cy="4800600"/>
          </a:xfrm>
        </p:spPr>
        <p:txBody>
          <a:bodyPr>
            <a:normAutofit/>
          </a:bodyPr>
          <a:lstStyle/>
          <a:p>
            <a:r>
              <a:rPr lang="en-US" sz="2400" dirty="0"/>
              <a:t>Incorporate those WITH disabilities into their think tanks! :) This survey is a great start.</a:t>
            </a:r>
          </a:p>
          <a:p>
            <a:r>
              <a:rPr lang="en-US" sz="2400" dirty="0"/>
              <a:t>Raise awareness.</a:t>
            </a:r>
          </a:p>
          <a:p>
            <a:r>
              <a:rPr lang="en-US" sz="2400" dirty="0"/>
              <a:t>Help to raise and convene a public conversion around the issue; engage business, etc. in the conversation to build commitment.</a:t>
            </a:r>
          </a:p>
          <a:p>
            <a:r>
              <a:rPr lang="en-US" sz="2400" dirty="0"/>
              <a:t>Start a work group/citizens review panel of people with disabilities and/or allies of the disabled community. They should be able to review the A</a:t>
            </a:r>
            <a:r>
              <a:rPr lang="en-US" sz="100" dirty="0"/>
              <a:t> </a:t>
            </a:r>
            <a:r>
              <a:rPr lang="en-US" sz="2400" dirty="0"/>
              <a:t>D</a:t>
            </a:r>
            <a:r>
              <a:rPr lang="en-US" sz="100" dirty="0"/>
              <a:t> </a:t>
            </a:r>
            <a:r>
              <a:rPr lang="en-US" sz="2400" dirty="0"/>
              <a:t>A assessment of the city and make additional recommendations.</a:t>
            </a:r>
          </a:p>
          <a:p>
            <a:r>
              <a:rPr lang="en-US" sz="2400" dirty="0"/>
              <a:t>By prioritizing access for everyone.</a:t>
            </a:r>
          </a:p>
        </p:txBody>
      </p:sp>
      <p:sp>
        <p:nvSpPr>
          <p:cNvPr id="3" name="Title 2" descr="Slide 36.&#10;&#10;Continuation of responses to the open-ended question &quot;How can the city of Boise better communicate and engage people with disabilities?&quot;&#10;&#10;Response 7: Incorporate those WITH disabilities into their think tanks! :) This survey is a great start.&#10;&#10;Response 8: Raise awareness.&#10;&#10;Response 9: Help to raise and convene a public conversion around the issue - engage business, etc. in the conversation to build commitment.&#10;&#10;Response 10: Start a work group/citizens review panel of people with disabilities and/or allies of the disabled community. They should be able to review the ADA assessment of the city and make additional recommendations.&#10;&#10;Response 11: By prioritizing access for everyone.">
            <a:extLst>
              <a:ext uri="{FF2B5EF4-FFF2-40B4-BE49-F238E27FC236}">
                <a16:creationId xmlns:a16="http://schemas.microsoft.com/office/drawing/2014/main" id="{A0919B4F-290F-4967-A9B7-E501E0A63A99}"/>
              </a:ext>
            </a:extLst>
          </p:cNvPr>
          <p:cNvSpPr>
            <a:spLocks noGrp="1"/>
          </p:cNvSpPr>
          <p:nvPr>
            <p:ph type="title"/>
          </p:nvPr>
        </p:nvSpPr>
        <p:spPr>
          <a:xfrm>
            <a:off x="304800" y="629386"/>
            <a:ext cx="11811000" cy="1199414"/>
          </a:xfrm>
        </p:spPr>
        <p:txBody>
          <a:bodyPr>
            <a:noAutofit/>
          </a:bodyPr>
          <a:lstStyle/>
          <a:p>
            <a:r>
              <a:rPr lang="en-US" sz="3000" dirty="0"/>
              <a:t>How can the City of Boise help make Boise accessible to all people with disabilities? (continued)</a:t>
            </a:r>
          </a:p>
        </p:txBody>
      </p:sp>
    </p:spTree>
    <p:extLst>
      <p:ext uri="{BB962C8B-B14F-4D97-AF65-F5344CB8AC3E}">
        <p14:creationId xmlns:p14="http://schemas.microsoft.com/office/powerpoint/2010/main" val="104859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37</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val="1"/>
              </a:ext>
            </a:extLst>
          </p:cNvPr>
          <p:cNvSpPr>
            <a:spLocks noGrp="1"/>
          </p:cNvSpPr>
          <p:nvPr>
            <p:ph idx="1"/>
          </p:nvPr>
        </p:nvSpPr>
        <p:spPr>
          <a:xfrm>
            <a:off x="609600" y="1981200"/>
            <a:ext cx="11277600" cy="4800600"/>
          </a:xfrm>
        </p:spPr>
        <p:txBody>
          <a:bodyPr>
            <a:normAutofit/>
          </a:bodyPr>
          <a:lstStyle/>
          <a:p>
            <a:r>
              <a:rPr lang="en-US" sz="2400" dirty="0"/>
              <a:t>Having a sign language interpreter during online (remote) events.</a:t>
            </a:r>
          </a:p>
          <a:p>
            <a:r>
              <a:rPr lang="en-US" sz="2400" dirty="0"/>
              <a:t>I have noticed in the last few years that the city has been better about getting input from the different disability groups.</a:t>
            </a:r>
          </a:p>
          <a:p>
            <a:r>
              <a:rPr lang="en-US" sz="2400" dirty="0"/>
              <a:t>I think the focus on green spaces, outdoors, recreational opportunities, historical sites, etc. and with the A</a:t>
            </a:r>
            <a:r>
              <a:rPr lang="en-US" sz="100" dirty="0"/>
              <a:t> </a:t>
            </a:r>
            <a:r>
              <a:rPr lang="en-US" sz="2400" dirty="0"/>
              <a:t>D</a:t>
            </a:r>
            <a:r>
              <a:rPr lang="en-US" sz="100" dirty="0"/>
              <a:t> </a:t>
            </a:r>
            <a:r>
              <a:rPr lang="en-US" sz="2400" dirty="0"/>
              <a:t>A ramps, inclusions, I think it does a really good job of offering things that are essential to the well being of all people and those with disabilities.</a:t>
            </a:r>
          </a:p>
          <a:p>
            <a:r>
              <a:rPr lang="en-US" sz="2400" dirty="0"/>
              <a:t>Working at the task with earnest effort.</a:t>
            </a:r>
          </a:p>
          <a:p>
            <a:r>
              <a:rPr lang="en-US" sz="2400" dirty="0"/>
              <a:t>I think The City has done a fantastic job in helping make things accessible for all and will enjoy seeing more improvements and maintenance in these areas. I think we are a much more accessible and friendly city compared to many others I have visited.</a:t>
            </a:r>
          </a:p>
        </p:txBody>
      </p:sp>
      <p:sp>
        <p:nvSpPr>
          <p:cNvPr id="3" name="Title 2" descr="Slide 37. &#10;&#10;Responses to the open-ended question &quot;what has the city done well when it comes to accessibility?&quot;&#10;&#10;Response 1: Having a sign language interpreter during online (remote) events.&#10;&#10;Response 2: I have noticed in the last few years that the city has been better about getting input from the different disability groups.&#10;&#10;Response 3: I think the focus on green spaces, outdoors, recreational opportunities, historical sites, etc. and with the ADA ramps, inclusions, I think it does a really good job of offering things that are essential to the well being of all people and those with disabilities.&#10;Response 4: Working at the task with earnest effort.&#10;&#10;Response 5: I think The City has done a fantastic job in helping make things accessible for all and will enjoy seeing more improvements and maintenance in these areas. I think we are a much more accessible-friendly city compared to many others I have visited.&#10;">
            <a:extLst>
              <a:ext uri="{FF2B5EF4-FFF2-40B4-BE49-F238E27FC236}">
                <a16:creationId xmlns:a16="http://schemas.microsoft.com/office/drawing/2014/main" id="{A0919B4F-290F-4967-A9B7-E501E0A63A99}"/>
              </a:ext>
            </a:extLst>
          </p:cNvPr>
          <p:cNvSpPr>
            <a:spLocks noGrp="1"/>
          </p:cNvSpPr>
          <p:nvPr>
            <p:ph type="title"/>
          </p:nvPr>
        </p:nvSpPr>
        <p:spPr>
          <a:xfrm>
            <a:off x="609600" y="677068"/>
            <a:ext cx="11277600" cy="1011238"/>
          </a:xfrm>
        </p:spPr>
        <p:txBody>
          <a:bodyPr>
            <a:normAutofit/>
          </a:bodyPr>
          <a:lstStyle/>
          <a:p>
            <a:r>
              <a:rPr lang="en-US" sz="3000" dirty="0"/>
              <a:t>What has the city done well when it comes to accessibility?</a:t>
            </a:r>
          </a:p>
        </p:txBody>
      </p:sp>
    </p:spTree>
    <p:extLst>
      <p:ext uri="{BB962C8B-B14F-4D97-AF65-F5344CB8AC3E}">
        <p14:creationId xmlns:p14="http://schemas.microsoft.com/office/powerpoint/2010/main" val="83410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38</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val="1"/>
              </a:ext>
            </a:extLst>
          </p:cNvPr>
          <p:cNvSpPr>
            <a:spLocks noGrp="1"/>
          </p:cNvSpPr>
          <p:nvPr>
            <p:ph idx="1"/>
          </p:nvPr>
        </p:nvSpPr>
        <p:spPr>
          <a:xfrm>
            <a:off x="609600" y="1840706"/>
            <a:ext cx="11277600" cy="4941094"/>
          </a:xfrm>
        </p:spPr>
        <p:txBody>
          <a:bodyPr>
            <a:normAutofit/>
          </a:bodyPr>
          <a:lstStyle/>
          <a:p>
            <a:r>
              <a:rPr lang="en-US" sz="2400" dirty="0"/>
              <a:t>Some of the new playgrounds that are accessible for kids who use wheelchairs or need larger swings are wonderful. The access provided for parents who use wheelchairs in these parks are great too. The adventure sports and activities are really, really great. BPR does a nice job all around (except for those dang heavy old bathroom doors). In the downtown area, the city does a great job of keep sidewalks cleared of snow.</a:t>
            </a:r>
          </a:p>
          <a:p>
            <a:r>
              <a:rPr lang="en-US" sz="2400" dirty="0"/>
              <a:t>Adaptive Youth Sports Program is awesome.</a:t>
            </a:r>
          </a:p>
          <a:p>
            <a:r>
              <a:rPr lang="en-US" sz="2400" dirty="0"/>
              <a:t>Constantly trying to improve and seek input from the community!</a:t>
            </a:r>
          </a:p>
          <a:p>
            <a:r>
              <a:rPr lang="en-US" sz="2400" dirty="0"/>
              <a:t>Taken the issue seriously by investing in it, making plans, taking action.</a:t>
            </a:r>
          </a:p>
          <a:p>
            <a:r>
              <a:rPr lang="en-US" sz="2400" dirty="0"/>
              <a:t>Provided interpreters without a request to an event they know is widely accessed and maintained a welcoming attitude to those accommodation requests.</a:t>
            </a:r>
          </a:p>
        </p:txBody>
      </p:sp>
      <p:sp>
        <p:nvSpPr>
          <p:cNvPr id="3" name="Title 2" descr="Slide 38.&#10;&#10;Continuation of responses to the open-ended question &quot;what has the city done well when it comes to accessibility?&quot;&#10;&#10;Response 6: Some of the new playgrounds that are accessible for kids who use wheelchairs or need larger swings are wonderful. The access provided for parents who use wheelchairs in these parks are great to. The adventure sports and activities are really, really great. BPR does a nice job all around (except for those dang heavy old bathroom doors). In the downtown area, the city does a great job of keep sidewalks cleared of snow.&#10;&#10;Response 7: Adaptive Youth Sports Program is awesome.&#10;&#10;Response 8: Constantly trying to improve and seek input from the community!&#10;&#10;Response 9: Taken the issue seriously by investing in it, making plans, taking action.&#10;&#10;Response 10: Provided interpreters without a request to an event they know is widely accessed and maintained a welcoming attitude to those accommodation requests.">
            <a:extLst>
              <a:ext uri="{FF2B5EF4-FFF2-40B4-BE49-F238E27FC236}">
                <a16:creationId xmlns:a16="http://schemas.microsoft.com/office/drawing/2014/main" id="{A0919B4F-290F-4967-A9B7-E501E0A63A99}"/>
              </a:ext>
            </a:extLst>
          </p:cNvPr>
          <p:cNvSpPr>
            <a:spLocks noGrp="1"/>
          </p:cNvSpPr>
          <p:nvPr>
            <p:ph type="title"/>
          </p:nvPr>
        </p:nvSpPr>
        <p:spPr>
          <a:xfrm>
            <a:off x="609600" y="677068"/>
            <a:ext cx="11277600" cy="1011238"/>
          </a:xfrm>
        </p:spPr>
        <p:txBody>
          <a:bodyPr>
            <a:normAutofit/>
          </a:bodyPr>
          <a:lstStyle/>
          <a:p>
            <a:r>
              <a:rPr lang="en-US" sz="3000" dirty="0"/>
              <a:t>What has the city done well when it comes to accessibility? (continued)</a:t>
            </a:r>
          </a:p>
        </p:txBody>
      </p:sp>
    </p:spTree>
    <p:extLst>
      <p:ext uri="{BB962C8B-B14F-4D97-AF65-F5344CB8AC3E}">
        <p14:creationId xmlns:p14="http://schemas.microsoft.com/office/powerpoint/2010/main" val="2140737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39</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val="1"/>
              </a:ext>
            </a:extLst>
          </p:cNvPr>
          <p:cNvSpPr>
            <a:spLocks noGrp="1"/>
          </p:cNvSpPr>
          <p:nvPr>
            <p:ph idx="1"/>
          </p:nvPr>
        </p:nvSpPr>
        <p:spPr>
          <a:xfrm>
            <a:off x="609600" y="1905000"/>
            <a:ext cx="11277600" cy="4267200"/>
          </a:xfrm>
        </p:spPr>
        <p:txBody>
          <a:bodyPr>
            <a:normAutofit/>
          </a:bodyPr>
          <a:lstStyle/>
          <a:p>
            <a:r>
              <a:rPr lang="en-US" sz="2400" dirty="0"/>
              <a:t>It would be nice if there was more equipment for wheelchair bound such as a swing for wheelchairs.</a:t>
            </a:r>
          </a:p>
          <a:p>
            <a:r>
              <a:rPr lang="en-US" sz="2400" dirty="0"/>
              <a:t>I would really like to see Boise become Dementia Friendly.</a:t>
            </a:r>
          </a:p>
          <a:p>
            <a:r>
              <a:rPr lang="en-US" sz="2400" dirty="0"/>
              <a:t>Parking and sidewalks, especially outside of the downtown area really need more attention. Private lots continue to be a big problem. When combined with poor sidewalks and few curb cuts from the parking to businesses, its very dangerous.</a:t>
            </a:r>
          </a:p>
          <a:p>
            <a:r>
              <a:rPr lang="en-US" sz="2400" dirty="0"/>
              <a:t>I know I am repeating myself but many of us have waited for many years for law enforcement to be trained regarding the communication needs of the deaf and/or language impaired.</a:t>
            </a:r>
          </a:p>
        </p:txBody>
      </p:sp>
      <p:sp>
        <p:nvSpPr>
          <p:cNvPr id="3" name="Title 2" descr="Slide 39.&#10;&#10;Responses to the open-ended question &quot;Do you have any other ADA accessibility concerns in Boise?&quot;;&#10;&#10;Response 1: It would be nice if there was more equipment for wheelchair bound such as a swing for wheelchairs;&#10;&#10;Response 2: I would really like to see Boise become Dementia Friendly;&#10;&#10;Response 3: Parking and sidewalks, especially outside of the downtown area really need more attention;&#10;&#10;Response 4: Private lots continue to be a big problem. When combined with poor sidewalks and few curb cuts from the parking to businesses, its very dangerous;&#10;&#10;Response 4: I know I am repeating myself but many of us have waited for many years for law enforcement to be trained regarding the communication needs of the deaf and/or language impaired;">
            <a:extLst>
              <a:ext uri="{FF2B5EF4-FFF2-40B4-BE49-F238E27FC236}">
                <a16:creationId xmlns:a16="http://schemas.microsoft.com/office/drawing/2014/main" id="{A0919B4F-290F-4967-A9B7-E501E0A63A99}"/>
              </a:ext>
            </a:extLst>
          </p:cNvPr>
          <p:cNvSpPr>
            <a:spLocks noGrp="1"/>
          </p:cNvSpPr>
          <p:nvPr>
            <p:ph type="title"/>
          </p:nvPr>
        </p:nvSpPr>
        <p:spPr>
          <a:xfrm>
            <a:off x="609600" y="685800"/>
            <a:ext cx="11277600" cy="858838"/>
          </a:xfrm>
        </p:spPr>
        <p:txBody>
          <a:bodyPr>
            <a:noAutofit/>
          </a:bodyPr>
          <a:lstStyle/>
          <a:p>
            <a:r>
              <a:rPr lang="en-US" sz="3000" dirty="0"/>
              <a:t>Do you have any other A</a:t>
            </a:r>
            <a:r>
              <a:rPr lang="en-US" sz="100" dirty="0"/>
              <a:t> </a:t>
            </a:r>
            <a:r>
              <a:rPr lang="en-US" sz="3000" dirty="0"/>
              <a:t>D</a:t>
            </a:r>
            <a:r>
              <a:rPr lang="en-US" sz="100" dirty="0"/>
              <a:t> </a:t>
            </a:r>
            <a:r>
              <a:rPr lang="en-US" sz="3000" dirty="0"/>
              <a:t>A accessibility concerns in Boise?</a:t>
            </a:r>
          </a:p>
        </p:txBody>
      </p:sp>
    </p:spTree>
    <p:extLst>
      <p:ext uri="{BB962C8B-B14F-4D97-AF65-F5344CB8AC3E}">
        <p14:creationId xmlns:p14="http://schemas.microsoft.com/office/powerpoint/2010/main" val="218270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escription of the Project;&#10;&#10;We conducted a survey of community members and other stakeholders to give everyone an opportunity to report your experience accessing city buildings, parks, sidewalks, programs, and activities. The City of Boise is in the process of evaluating city-owned facilities to ensure compliance with the Americans with Disabilities Act (A D A), build an A D A Transition Plan, and become barrier free. This survey is in addition to the feedback period the City will host in the future to build the A D A Transition Plan. The survey sought to gather input from the community that will assist in prioritization and implementation of improvements;&#10;&#10;Survey responses were collected through September, 2020. Alternative and accessible formats of the survey were made available including large print, screen reader accessible format, and in digital braille.;">
            <a:extLst>
              <a:ext uri="{FF2B5EF4-FFF2-40B4-BE49-F238E27FC236}">
                <a16:creationId xmlns:a16="http://schemas.microsoft.com/office/drawing/2014/main" id="{30AA4824-14B2-44E9-BD45-00BB1D12F0F5}"/>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882" y="838200"/>
            <a:ext cx="9213484" cy="4724400"/>
          </a:xfrm>
        </p:spPr>
      </p:pic>
      <p:pic>
        <p:nvPicPr>
          <p:cNvPr id="9" name="Picture 8">
            <a:extLst>
              <a:ext uri="{FF2B5EF4-FFF2-40B4-BE49-F238E27FC236}">
                <a16:creationId xmlns:a16="http://schemas.microsoft.com/office/drawing/2014/main" id="{AE1E9FE5-6F70-4F08-A368-A43E6CCAE1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681414"/>
            <a:ext cx="3648584" cy="1762371"/>
          </a:xfrm>
          <a:prstGeom prst="rect">
            <a:avLst/>
          </a:prstGeom>
        </p:spPr>
      </p:pic>
    </p:spTree>
    <p:extLst>
      <p:ext uri="{BB962C8B-B14F-4D97-AF65-F5344CB8AC3E}">
        <p14:creationId xmlns:p14="http://schemas.microsoft.com/office/powerpoint/2010/main" val="3122581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40</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val="1"/>
              </a:ext>
            </a:extLst>
          </p:cNvPr>
          <p:cNvSpPr>
            <a:spLocks noGrp="1"/>
          </p:cNvSpPr>
          <p:nvPr>
            <p:ph idx="1"/>
          </p:nvPr>
        </p:nvSpPr>
        <p:spPr>
          <a:xfrm>
            <a:off x="609600" y="1905000"/>
            <a:ext cx="11277600" cy="4648200"/>
          </a:xfrm>
        </p:spPr>
        <p:txBody>
          <a:bodyPr>
            <a:normAutofit/>
          </a:bodyPr>
          <a:lstStyle/>
          <a:p>
            <a:r>
              <a:rPr lang="en-US" sz="2400" dirty="0"/>
              <a:t>More wider bike trails like </a:t>
            </a:r>
            <a:r>
              <a:rPr lang="en-US" sz="2400" dirty="0" err="1"/>
              <a:t>Kestral</a:t>
            </a:r>
            <a:r>
              <a:rPr lang="en-US" sz="2400" dirty="0"/>
              <a:t> trail so that my quadriplegic brother can access the foothills, right now he has a power assist mountain bike but he needs wider trails. </a:t>
            </a:r>
          </a:p>
          <a:p>
            <a:r>
              <a:rPr lang="en-US" sz="2400" dirty="0"/>
              <a:t>Yes, to reiterate I want to city to ensure that we are considering all residents when making financial decisions to improve accessibility. For example I want parks to be A</a:t>
            </a:r>
            <a:r>
              <a:rPr lang="en-US" sz="100" dirty="0"/>
              <a:t> </a:t>
            </a:r>
            <a:r>
              <a:rPr lang="en-US" sz="2400" dirty="0"/>
              <a:t>D</a:t>
            </a:r>
            <a:r>
              <a:rPr lang="en-US" sz="100" dirty="0"/>
              <a:t> </a:t>
            </a:r>
            <a:r>
              <a:rPr lang="en-US" sz="2400" dirty="0"/>
              <a:t>A accessible, but do not believe 100% need to be accessible.</a:t>
            </a:r>
          </a:p>
          <a:p>
            <a:r>
              <a:rPr lang="en-US" sz="2400" dirty="0"/>
              <a:t>Many businesses that are not grandfathered have not upgraded their facilities for accessibility. I came to Boise seven years ago from Seattle and I have felt suddenly more disabled than I am, navigating the roads and facilities and inability to access places I want to visit. Following the example of a larger city would be very helpful.</a:t>
            </a:r>
          </a:p>
        </p:txBody>
      </p:sp>
      <p:sp>
        <p:nvSpPr>
          <p:cNvPr id="3" name="Title 2" descr="Slide 40.&#10;&#10;Continuation of responses to the open-ended question &quot;Do you have any other ADA accessibility concerns in Boise?&quot;&#10;&#10;Response 5: More wider bike trails like Kestral trail so that my quad brother can access the foothills, right now he has a power assist mountain bike but he needs wider trails. &#10;&#10;Response 6: Yes, to reiterate I want to city to ensure that we are considering all residents when making financial decisions to improve accessibility. For example I want parks to be ADA accessible, but do not believe 100% need to be accessible.&#10;&#10;Response 7: Many businesses that are not grandfathered have not upgraded their facilities for accessibility. I came to Boise seven years ago from Seattle and I have felt suddenly more disabled than I am, navigating the roads and facilities and inability to access places I want to visit. Following the example of a larger city would be very helpful.">
            <a:extLst>
              <a:ext uri="{FF2B5EF4-FFF2-40B4-BE49-F238E27FC236}">
                <a16:creationId xmlns:a16="http://schemas.microsoft.com/office/drawing/2014/main" id="{A0919B4F-290F-4967-A9B7-E501E0A63A99}"/>
              </a:ext>
            </a:extLst>
          </p:cNvPr>
          <p:cNvSpPr>
            <a:spLocks noGrp="1"/>
          </p:cNvSpPr>
          <p:nvPr>
            <p:ph type="title"/>
          </p:nvPr>
        </p:nvSpPr>
        <p:spPr>
          <a:xfrm>
            <a:off x="609600" y="685800"/>
            <a:ext cx="11277600" cy="858838"/>
          </a:xfrm>
        </p:spPr>
        <p:txBody>
          <a:bodyPr>
            <a:noAutofit/>
          </a:bodyPr>
          <a:lstStyle/>
          <a:p>
            <a:r>
              <a:rPr lang="en-US" sz="3000" dirty="0"/>
              <a:t>Do you have any other A</a:t>
            </a:r>
            <a:r>
              <a:rPr lang="en-US" sz="100" dirty="0"/>
              <a:t> </a:t>
            </a:r>
            <a:r>
              <a:rPr lang="en-US" sz="3000" dirty="0"/>
              <a:t>D</a:t>
            </a:r>
            <a:r>
              <a:rPr lang="en-US" sz="100" dirty="0"/>
              <a:t> </a:t>
            </a:r>
            <a:r>
              <a:rPr lang="en-US" sz="3000" dirty="0"/>
              <a:t>A accessibility concerns in Boise? (continued)</a:t>
            </a:r>
          </a:p>
        </p:txBody>
      </p:sp>
    </p:spTree>
    <p:extLst>
      <p:ext uri="{BB962C8B-B14F-4D97-AF65-F5344CB8AC3E}">
        <p14:creationId xmlns:p14="http://schemas.microsoft.com/office/powerpoint/2010/main" val="145944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41</a:t>
            </a:fld>
            <a:endParaRPr lang="en-US" dirty="0"/>
          </a:p>
        </p:txBody>
      </p:sp>
      <p:sp>
        <p:nvSpPr>
          <p:cNvPr id="4" name="Content Placeholder 3" descr="Slide 41.&#10;&#10;In addition to responding to all of the questions included previously in this slideshow, 39 individuals provided contact information to receive updates from the City of Boise.&#10;&#10;THE END">
            <a:extLst>
              <a:ext uri="{FF2B5EF4-FFF2-40B4-BE49-F238E27FC236}">
                <a16:creationId xmlns:a16="http://schemas.microsoft.com/office/drawing/2014/main" id="{DE293D93-BBBC-4B09-8FAF-74E6722218D2}"/>
              </a:ext>
              <a:ext uri="{C183D7F6-B498-43B3-948B-1728B52AA6E4}">
                <adec:decorative xmlns:adec="http://schemas.microsoft.com/office/drawing/2017/decorative" val="0"/>
              </a:ext>
            </a:extLst>
          </p:cNvPr>
          <p:cNvSpPr>
            <a:spLocks noGrp="1"/>
          </p:cNvSpPr>
          <p:nvPr>
            <p:ph idx="1"/>
          </p:nvPr>
        </p:nvSpPr>
        <p:spPr>
          <a:xfrm>
            <a:off x="441960" y="1295400"/>
            <a:ext cx="11277600" cy="3733800"/>
          </a:xfrm>
        </p:spPr>
        <p:txBody>
          <a:bodyPr>
            <a:normAutofit/>
          </a:bodyPr>
          <a:lstStyle/>
          <a:p>
            <a:pPr marL="0" indent="0">
              <a:buNone/>
            </a:pPr>
            <a:r>
              <a:rPr lang="en-US" sz="4000" b="1" dirty="0"/>
              <a:t>In addition to responding to all of the questions included previously in this slideshow, 39 individuals provided contact information to receive updates from the City of Boise.</a:t>
            </a:r>
            <a:endParaRPr lang="en-US" sz="3600" dirty="0"/>
          </a:p>
        </p:txBody>
      </p:sp>
      <p:sp>
        <p:nvSpPr>
          <p:cNvPr id="6" name="TextBox 5">
            <a:extLst>
              <a:ext uri="{FF2B5EF4-FFF2-40B4-BE49-F238E27FC236}">
                <a16:creationId xmlns:a16="http://schemas.microsoft.com/office/drawing/2014/main" id="{9626F697-8D70-4B16-8784-6C855BBFDB05}"/>
              </a:ext>
            </a:extLst>
          </p:cNvPr>
          <p:cNvSpPr txBox="1"/>
          <p:nvPr/>
        </p:nvSpPr>
        <p:spPr>
          <a:xfrm>
            <a:off x="5244645" y="5364978"/>
            <a:ext cx="2100255" cy="830997"/>
          </a:xfrm>
          <a:prstGeom prst="rect">
            <a:avLst/>
          </a:prstGeom>
          <a:noFill/>
        </p:spPr>
        <p:txBody>
          <a:bodyPr wrap="none" rtlCol="0">
            <a:spAutoFit/>
          </a:bodyPr>
          <a:lstStyle/>
          <a:p>
            <a:r>
              <a:rPr lang="en-US" sz="3000" b="1" cap="all" dirty="0">
                <a:solidFill>
                  <a:schemeClr val="bg1"/>
                </a:solidFill>
                <a:latin typeface="Century Gothic" panose="020B0502020202020204" pitchFamily="34" charset="0"/>
              </a:rPr>
              <a:t>;;</a:t>
            </a:r>
            <a:r>
              <a:rPr lang="en-US" sz="3000" b="1" cap="all" dirty="0">
                <a:latin typeface="Century Gothic" panose="020B0502020202020204" pitchFamily="34" charset="0"/>
              </a:rPr>
              <a:t>The end</a:t>
            </a:r>
            <a:r>
              <a:rPr lang="en-US" sz="3000" b="1" cap="all" dirty="0">
                <a:solidFill>
                  <a:schemeClr val="bg1"/>
                </a:solidFill>
                <a:latin typeface="Century Gothic" panose="020B0502020202020204" pitchFamily="34" charset="0"/>
              </a:rPr>
              <a:t>;;</a:t>
            </a:r>
          </a:p>
          <a:p>
            <a:endParaRPr lang="en-US" dirty="0"/>
          </a:p>
        </p:txBody>
      </p:sp>
    </p:spTree>
    <p:extLst>
      <p:ext uri="{BB962C8B-B14F-4D97-AF65-F5344CB8AC3E}">
        <p14:creationId xmlns:p14="http://schemas.microsoft.com/office/powerpoint/2010/main" val="375701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descr="Slide 5.&#10;&#10;The survey was distributed through the following agencies and stakeholder groups.&#10;&#10;Idaho Commission for the Blind and Visually Impaired (ICBVI).&#10;&#10;City of Boise’s Accessible Parking Committee (APC).&#10;&#10;Northwest ADA Center - Idaho.&#10;&#10;Idaho Council for the Deaf and Hard of Hearing.&#10;&#10;Department of Health &amp; Welfare.&#10;&#10;Idaho Fair Housing Council.&#10;&#10;Idaho Human Rights Commission.&#10;&#10;Idaho Council for Intellectual Disabilities.&#10;&#10;Center on Disabilities and Human Development.&#10;&#10;Idaho Vocational Rehab.&#10;&#10;Life – A Center for Independent Living. &#10;&#10;Internal City of Boise stakeholders.&#10;&#10;City of Boise’s AdVenture Program’s 1000+ person newsletter distribution list.&#10;&#10;Various ADA advocates and professionals in the community. &#10;&#10;Statewide Disability groups for visitors to Boise.&#10;&#10;“In the Know” City of Boise community newsletter.">
            <a:extLst>
              <a:ext uri="{FF2B5EF4-FFF2-40B4-BE49-F238E27FC236}">
                <a16:creationId xmlns:a16="http://schemas.microsoft.com/office/drawing/2014/main" id="{E86DDFAB-5D9E-43F1-BB9F-B56D6D52C991}"/>
              </a:ext>
              <a:ext uri="{C183D7F6-B498-43B3-948B-1728B52AA6E4}">
                <adec:decorative xmlns:adec="http://schemas.microsoft.com/office/drawing/2017/decorative" val="0"/>
              </a:ext>
            </a:extLst>
          </p:cNvPr>
          <p:cNvSpPr>
            <a:spLocks noGrp="1"/>
          </p:cNvSpPr>
          <p:nvPr>
            <p:ph type="body" sz="quarter" idx="11"/>
          </p:nvPr>
        </p:nvSpPr>
        <p:spPr>
          <a:xfrm>
            <a:off x="228600" y="914400"/>
            <a:ext cx="11277600" cy="914400"/>
          </a:xfrm>
        </p:spPr>
        <p:txBody>
          <a:bodyPr>
            <a:normAutofit/>
          </a:bodyPr>
          <a:lstStyle/>
          <a:p>
            <a:r>
              <a:rPr lang="en-US" sz="3500" dirty="0"/>
              <a:t>Distribution of Survey</a:t>
            </a:r>
          </a:p>
        </p:txBody>
      </p:sp>
      <p:sp>
        <p:nvSpPr>
          <p:cNvPr id="6" name="Text Placeholder 5">
            <a:extLst>
              <a:ext uri="{FF2B5EF4-FFF2-40B4-BE49-F238E27FC236}">
                <a16:creationId xmlns:a16="http://schemas.microsoft.com/office/drawing/2014/main" id="{806D68FF-CB89-42B0-9C97-AE2BE86754D4}"/>
              </a:ext>
              <a:ext uri="{C183D7F6-B498-43B3-948B-1728B52AA6E4}">
                <adec:decorative xmlns:adec="http://schemas.microsoft.com/office/drawing/2017/decorative" val="1"/>
              </a:ext>
            </a:extLst>
          </p:cNvPr>
          <p:cNvSpPr>
            <a:spLocks noGrp="1"/>
          </p:cNvSpPr>
          <p:nvPr>
            <p:ph type="body" sz="quarter" idx="10"/>
          </p:nvPr>
        </p:nvSpPr>
        <p:spPr>
          <a:xfrm>
            <a:off x="381000" y="1600200"/>
            <a:ext cx="11125200" cy="4953000"/>
          </a:xfrm>
        </p:spPr>
        <p:txBody>
          <a:bodyPr>
            <a:normAutofit fontScale="70000" lnSpcReduction="20000"/>
          </a:bodyPr>
          <a:lstStyle/>
          <a:p>
            <a:pPr marL="0" indent="0">
              <a:buNone/>
            </a:pPr>
            <a:r>
              <a:rPr lang="en-US" sz="3800" dirty="0"/>
              <a:t>THE SURVEY WAS DISTRIBUTED THROUGH THE FOLLOWING</a:t>
            </a:r>
            <a:endParaRPr lang="en-US" sz="1000" dirty="0"/>
          </a:p>
          <a:p>
            <a:pPr marL="0" indent="0">
              <a:buNone/>
            </a:pPr>
            <a:endParaRPr lang="en-US" sz="1300" dirty="0"/>
          </a:p>
          <a:p>
            <a:r>
              <a:rPr lang="en-US" dirty="0"/>
              <a:t>Commission for the Blind and Visually Impaired (I C B V I)</a:t>
            </a:r>
          </a:p>
          <a:p>
            <a:r>
              <a:rPr lang="en-US" dirty="0"/>
              <a:t>City of Boise’s Accessible Parking Committee (APC)</a:t>
            </a:r>
          </a:p>
          <a:p>
            <a:r>
              <a:rPr lang="en-US" dirty="0"/>
              <a:t>Northwest A</a:t>
            </a:r>
            <a:r>
              <a:rPr lang="en-US" sz="100" dirty="0"/>
              <a:t> </a:t>
            </a:r>
            <a:r>
              <a:rPr lang="en-US" dirty="0"/>
              <a:t>D</a:t>
            </a:r>
            <a:r>
              <a:rPr lang="en-US" sz="100" dirty="0"/>
              <a:t> </a:t>
            </a:r>
            <a:r>
              <a:rPr lang="en-US" dirty="0"/>
              <a:t>A Center - Idaho</a:t>
            </a:r>
          </a:p>
          <a:p>
            <a:r>
              <a:rPr lang="en-US" dirty="0"/>
              <a:t>Idaho Council for the Deaf and Hard of Hearing </a:t>
            </a:r>
          </a:p>
          <a:p>
            <a:r>
              <a:rPr lang="en-US" dirty="0"/>
              <a:t>Department of Health &amp; Welfare </a:t>
            </a:r>
          </a:p>
          <a:p>
            <a:r>
              <a:rPr lang="en-US" dirty="0"/>
              <a:t>Idaho Fair Housing Council </a:t>
            </a:r>
          </a:p>
          <a:p>
            <a:r>
              <a:rPr lang="en-US" dirty="0"/>
              <a:t>Idaho Human Rights Commission </a:t>
            </a:r>
          </a:p>
          <a:p>
            <a:r>
              <a:rPr lang="en-US" dirty="0"/>
              <a:t>Idaho Council for Intellectual Disabilities </a:t>
            </a:r>
          </a:p>
          <a:p>
            <a:r>
              <a:rPr lang="en-US" dirty="0"/>
              <a:t>Center on Disabilities and Human Development </a:t>
            </a:r>
          </a:p>
          <a:p>
            <a:r>
              <a:rPr lang="en-US" dirty="0"/>
              <a:t>Idaho Vocational Rehab </a:t>
            </a:r>
          </a:p>
          <a:p>
            <a:r>
              <a:rPr lang="en-US" dirty="0"/>
              <a:t>Life – A Center for Independent Living </a:t>
            </a:r>
          </a:p>
          <a:p>
            <a:r>
              <a:rPr lang="en-US" dirty="0"/>
              <a:t>Internal City of Boise stakeholders</a:t>
            </a:r>
          </a:p>
          <a:p>
            <a:r>
              <a:rPr lang="en-US" dirty="0"/>
              <a:t>City of Boise’s </a:t>
            </a:r>
            <a:r>
              <a:rPr lang="en-US" dirty="0" err="1"/>
              <a:t>AdVenture</a:t>
            </a:r>
            <a:r>
              <a:rPr lang="en-US" dirty="0"/>
              <a:t> Program’s 1000+ person newsletter distribution list</a:t>
            </a:r>
          </a:p>
          <a:p>
            <a:r>
              <a:rPr lang="en-US" dirty="0"/>
              <a:t>Various A</a:t>
            </a:r>
            <a:r>
              <a:rPr lang="en-US" sz="100" dirty="0"/>
              <a:t> </a:t>
            </a:r>
            <a:r>
              <a:rPr lang="en-US" dirty="0"/>
              <a:t>D</a:t>
            </a:r>
            <a:r>
              <a:rPr lang="en-US" sz="100" dirty="0"/>
              <a:t> </a:t>
            </a:r>
            <a:r>
              <a:rPr lang="en-US" dirty="0"/>
              <a:t>A advocates and professionals in the community </a:t>
            </a:r>
          </a:p>
          <a:p>
            <a:r>
              <a:rPr lang="en-US" dirty="0"/>
              <a:t>Statewide Disability groups for visitors to Boise </a:t>
            </a:r>
          </a:p>
          <a:p>
            <a:r>
              <a:rPr lang="en-US" dirty="0"/>
              <a:t>“In the Know” City of Boise community newsletter</a:t>
            </a:r>
          </a:p>
          <a:p>
            <a:endParaRPr lang="en-US" dirty="0"/>
          </a:p>
        </p:txBody>
      </p:sp>
    </p:spTree>
    <p:extLst>
      <p:ext uri="{BB962C8B-B14F-4D97-AF65-F5344CB8AC3E}">
        <p14:creationId xmlns:p14="http://schemas.microsoft.com/office/powerpoint/2010/main" val="86736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6.&#10;&#10;There were 99 total responses to the survey;&#10;&#10;Each question, and responses to each question are included on following slides;">
            <a:extLst>
              <a:ext uri="{FF2B5EF4-FFF2-40B4-BE49-F238E27FC236}">
                <a16:creationId xmlns:a16="http://schemas.microsoft.com/office/drawing/2014/main" id="{22516306-B8C9-4502-90B1-029D47B15176}"/>
              </a:ext>
              <a:ext uri="{C183D7F6-B498-43B3-948B-1728B52AA6E4}">
                <adec:decorative xmlns:adec="http://schemas.microsoft.com/office/drawing/2017/decorative" val="0"/>
              </a:ext>
            </a:extLst>
          </p:cNvPr>
          <p:cNvSpPr>
            <a:spLocks noGrp="1"/>
          </p:cNvSpPr>
          <p:nvPr>
            <p:ph type="title"/>
          </p:nvPr>
        </p:nvSpPr>
        <p:spPr>
          <a:xfrm>
            <a:off x="495300" y="1600201"/>
            <a:ext cx="11201400" cy="2836068"/>
          </a:xfrm>
        </p:spPr>
        <p:txBody>
          <a:bodyPr>
            <a:normAutofit fontScale="90000"/>
          </a:bodyPr>
          <a:lstStyle/>
          <a:p>
            <a:r>
              <a:rPr lang="en-US" dirty="0"/>
              <a:t>There were 99 total responses to the survey</a:t>
            </a:r>
            <a:r>
              <a:rPr lang="en-US" dirty="0">
                <a:solidFill>
                  <a:schemeClr val="bg1"/>
                </a:solidFill>
              </a:rPr>
              <a:t>;</a:t>
            </a:r>
            <a:br>
              <a:rPr lang="en-US" sz="3100" dirty="0"/>
            </a:br>
            <a:br>
              <a:rPr lang="en-US" sz="3100" dirty="0"/>
            </a:br>
            <a:r>
              <a:rPr lang="en-US" sz="3100" dirty="0"/>
              <a:t>Each question, and responses to each question are included on following slides</a:t>
            </a:r>
          </a:p>
        </p:txBody>
      </p:sp>
    </p:spTree>
    <p:extLst>
      <p:ext uri="{BB962C8B-B14F-4D97-AF65-F5344CB8AC3E}">
        <p14:creationId xmlns:p14="http://schemas.microsoft.com/office/powerpoint/2010/main" val="364126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9A2B93-DE7E-4FF4-8E44-695D3D06A81C}"/>
              </a:ext>
              <a:ext uri="{C183D7F6-B498-43B3-948B-1728B52AA6E4}">
                <adec:decorative xmlns:adec="http://schemas.microsoft.com/office/drawing/2017/decorative" val="1"/>
              </a:ext>
            </a:extLst>
          </p:cNvPr>
          <p:cNvSpPr>
            <a:spLocks noGrp="1"/>
          </p:cNvSpPr>
          <p:nvPr>
            <p:ph type="title"/>
          </p:nvPr>
        </p:nvSpPr>
        <p:spPr/>
        <p:txBody>
          <a:bodyPr/>
          <a:lstStyle/>
          <a:p>
            <a:r>
              <a:rPr lang="en-US" dirty="0"/>
              <a:t>Survey results</a:t>
            </a:r>
          </a:p>
        </p:txBody>
      </p:sp>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7</a:t>
            </a:fld>
            <a:endParaRPr lang="en-US" dirty="0"/>
          </a:p>
        </p:txBody>
      </p:sp>
      <p:graphicFrame>
        <p:nvGraphicFramePr>
          <p:cNvPr id="5" name="Content Placeholder 4" descr="Slide 7.&#10;&#10;Responses to the Demographic question, &quot;I am a (blank).&quot;&#10;&#10;31.31% of respondents indicated they are a person with a disability.&#10;&#10;28.28% of respondents said they are a family member, friend, or caregiver of a person with a disability.&#10;&#10;24.24% said they are employed or volunteer at an organization that provides services to people with disabilities.&#10;&#10;4% said they are a merchant or businessperson.&#10;&#10;79 % replied they are a resident of the City of Boise.&#10;&#10;37.37% said they are employed within the City of Boise.&#10;&#10;1% replied that they do not live or work in the City of Boise, but visit sometimes.&#10;&#10;3% said they are &quot;other&quot; than the previous choices for respondents.">
            <a:extLst>
              <a:ext uri="{FF2B5EF4-FFF2-40B4-BE49-F238E27FC236}">
                <a16:creationId xmlns:a16="http://schemas.microsoft.com/office/drawing/2014/main" id="{00000000-0008-0000-0000-00000200000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521266204"/>
              </p:ext>
            </p:extLst>
          </p:nvPr>
        </p:nvGraphicFramePr>
        <p:xfrm>
          <a:off x="381000" y="1976437"/>
          <a:ext cx="11506200" cy="4440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334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t>8</a:t>
            </a:fld>
            <a:endParaRPr lang="en-US" dirty="0"/>
          </a:p>
        </p:txBody>
      </p:sp>
      <p:graphicFrame>
        <p:nvGraphicFramePr>
          <p:cNvPr id="5" name="Chart 4" descr="Slide 8.&#10;&#10;Responses to the question, &quot;If applicable, how would you describe your disabilities? Please check as many as apply to you.&quot;&#10;&#10;55.06% respondents said &quot;Not applicable&quot;;&#10;&#10;17.98% of responses said &quot;orthopedic impairment&quot;;&#10;&#10;10.11% said: &quot;visual impairment, including blindness&quot;;&#10;&#10;10.11% said &quot;mental health&quot;;&#10;&#10;7.87% said &quot;multiple disabilities&quot;;&#10;&#10;7.87% said &quot;invisible disability&quot;;&#10;&#10;5.26% said &quot;hearing impairment&quot;;&#10;&#10;5.26% said &quot;other health impairment&quot;;&#10;&#10;3.37% said &quot;specific learning disability&quot;;&#10;&#10;3.37% said &quot;autism spectrum disorder&quot;;&#10;&#10;2.25% said 'traumatic brain injury&quot;;&#10;&#10;1.12% said &quot;speech or language impairment&quot;;&#10;&#10;1.12% said &quot;deafness&quot;;&#10;&#10;1.12% said &quot;intellectual disability&quot;;&#10;&#10;0.0% reported &quot;behavior health&quot;;">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6169773"/>
              </p:ext>
            </p:extLst>
          </p:nvPr>
        </p:nvGraphicFramePr>
        <p:xfrm>
          <a:off x="841545" y="715963"/>
          <a:ext cx="10226040" cy="6065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58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val="1"/>
              </a:ext>
            </a:extLst>
          </p:cNvPr>
          <p:cNvSpPr>
            <a:spLocks noGrp="1"/>
          </p:cNvSpPr>
          <p:nvPr>
            <p:ph type="sldNum" sz="quarter" idx="12"/>
          </p:nvPr>
        </p:nvSpPr>
        <p:spPr/>
        <p:txBody>
          <a:bodyPr/>
          <a:lstStyle/>
          <a:p>
            <a:fld id="{8BF1811F-7D2B-4B59-821E-B64D11248811}" type="slidenum">
              <a:rPr lang="en-US" smtClean="0"/>
              <a:pPr/>
              <a:t>9</a:t>
            </a:fld>
            <a:endParaRPr lang="en-US" dirty="0"/>
          </a:p>
        </p:txBody>
      </p:sp>
      <p:graphicFrame>
        <p:nvGraphicFramePr>
          <p:cNvPr id="4" name="Chart 3" descr="Slide 9.&#10;&#10;Responses to the Demographic question, &quot;How long have you lived and or worked in Boise, Idaho?&quot;;&#10;&#10;55.57% replied &quot;15 or more years&quot;;&#10;&#10;19.19% said &quot;less than 5 years&quot;;&#10;&#10;14.14% said &quot;5 to 10 years&quot;;&#10;&#10;9.09% replied &quot;10 to 15 years&quot;;&#10;&#10;1.01% said &quot;I do not live in the City of Boise&quot;;">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323380313"/>
              </p:ext>
            </p:extLst>
          </p:nvPr>
        </p:nvGraphicFramePr>
        <p:xfrm>
          <a:off x="1143000" y="685800"/>
          <a:ext cx="9906000" cy="5811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342693"/>
      </p:ext>
    </p:extLst>
  </p:cSld>
  <p:clrMapOvr>
    <a:masterClrMapping/>
  </p:clrMapOvr>
</p:sld>
</file>

<file path=ppt/theme/theme1.xml><?xml version="1.0" encoding="utf-8"?>
<a:theme xmlns:a="http://schemas.openxmlformats.org/drawingml/2006/main" name="CoB Master Custom">
  <a:themeElements>
    <a:clrScheme name="City of Boise 1">
      <a:dk1>
        <a:srgbClr val="000000"/>
      </a:dk1>
      <a:lt1>
        <a:srgbClr val="FFFFFF"/>
      </a:lt1>
      <a:dk2>
        <a:srgbClr val="003D5E"/>
      </a:dk2>
      <a:lt2>
        <a:srgbClr val="6D6D66"/>
      </a:lt2>
      <a:accent1>
        <a:srgbClr val="5BB55E"/>
      </a:accent1>
      <a:accent2>
        <a:srgbClr val="DE6536"/>
      </a:accent2>
      <a:accent3>
        <a:srgbClr val="B9B9B1"/>
      </a:accent3>
      <a:accent4>
        <a:srgbClr val="45B6E5"/>
      </a:accent4>
      <a:accent5>
        <a:srgbClr val="FFCB36"/>
      </a:accent5>
      <a:accent6>
        <a:srgbClr val="E50919"/>
      </a:accent6>
      <a:hlink>
        <a:srgbClr val="5BB55E"/>
      </a:hlink>
      <a:folHlink>
        <a:srgbClr val="003D5E"/>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City of Boise - Dark Blue" id="{98766A8D-7B75-4F88-9FF9-3806C8AB9C53}" vid="{E195F983-8E02-4CAE-84D6-0E0E92B72A41}"/>
    </a:ext>
  </a:extLst>
</a:theme>
</file>

<file path=ppt/theme/theme2.xml><?xml version="1.0" encoding="utf-8"?>
<a:theme xmlns:a="http://schemas.openxmlformats.org/drawingml/2006/main" name="Content Slides">
  <a:themeElements>
    <a:clrScheme name="City of Boise 1">
      <a:dk1>
        <a:srgbClr val="000000"/>
      </a:dk1>
      <a:lt1>
        <a:srgbClr val="FFFFFF"/>
      </a:lt1>
      <a:dk2>
        <a:srgbClr val="003D5E"/>
      </a:dk2>
      <a:lt2>
        <a:srgbClr val="6D6D66"/>
      </a:lt2>
      <a:accent1>
        <a:srgbClr val="5BB55E"/>
      </a:accent1>
      <a:accent2>
        <a:srgbClr val="DE6536"/>
      </a:accent2>
      <a:accent3>
        <a:srgbClr val="B9B9B1"/>
      </a:accent3>
      <a:accent4>
        <a:srgbClr val="45B6E5"/>
      </a:accent4>
      <a:accent5>
        <a:srgbClr val="FFCB36"/>
      </a:accent5>
      <a:accent6>
        <a:srgbClr val="E50919"/>
      </a:accent6>
      <a:hlink>
        <a:srgbClr val="5BB55E"/>
      </a:hlink>
      <a:folHlink>
        <a:srgbClr val="003D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City of Boise - Dark Blue" id="{98766A8D-7B75-4F88-9FF9-3806C8AB9C53}" vid="{781FF318-8082-4326-9D93-8EC40AD3B77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5091</TotalTime>
  <Words>3200</Words>
  <Application>Microsoft Office PowerPoint</Application>
  <PresentationFormat>Widescreen</PresentationFormat>
  <Paragraphs>187</Paragraphs>
  <Slides>41</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Century Gothic</vt:lpstr>
      <vt:lpstr>CoB Master Custom</vt:lpstr>
      <vt:lpstr>Content Slides</vt:lpstr>
      <vt:lpstr>PowerPoint Presentation</vt:lpstr>
      <vt:lpstr>PowerPoint Presentation</vt:lpstr>
      <vt:lpstr>PowerPoint Presentation</vt:lpstr>
      <vt:lpstr>PowerPoint Presentation</vt:lpstr>
      <vt:lpstr>PowerPoint Presentation</vt:lpstr>
      <vt:lpstr>There were 99 total responses to the survey;  Each question, and responses to each question are included on following slides</vt:lpstr>
      <vt:lpstr>Survey results</vt:lpstr>
      <vt:lpstr>PowerPoint Presentation</vt:lpstr>
      <vt:lpstr>PowerPoint Presentation</vt:lpstr>
      <vt:lpstr>PowerPoint Presentation</vt:lpstr>
      <vt:lpstr>PowerPoint Presentation</vt:lpstr>
      <vt:lpstr>PowerPoint Presentation</vt:lpstr>
      <vt:lpstr>PowerPoint Presentation</vt:lpstr>
      <vt:lpstr>Of the many parks in Boise, do any of them have barriers or restrictions that make them unusable to you? Please list the park and describe the barrier.</vt:lpstr>
      <vt:lpstr>Of the many parks in Boise, do any of them have barriers or restrictions that make them unusable to you? Please list the park and describe the barrier. (continued)</vt:lpstr>
      <vt:lpstr>PowerPoint Presentation</vt:lpstr>
      <vt:lpstr>PowerPoint Presentation</vt:lpstr>
      <vt:lpstr>Have you encountered any obstacles to accessing any city-owned buildings or parks? If so, please describe the obstacle or obstacles below.</vt:lpstr>
      <vt:lpstr>Have you encountered any obstacles to accessing any city-owned buildings or parks? If so, please describe the obstacle or obstacles below (continued)</vt:lpstr>
      <vt:lpstr>Have you encountered any obstacles to accessing any city-owned buildings or parks? If so, please describe the obstacle or obstacles below (continued)</vt:lpstr>
      <vt:lpstr>PowerPoint Presentation</vt:lpstr>
      <vt:lpstr>PowerPoint Presentation</vt:lpstr>
      <vt:lpstr>PowerPoint Presentation</vt:lpstr>
      <vt:lpstr>Have you encountered any obstacles on any sidewalk or curb ramp located in the city? If so, please describe the situation and location below.</vt:lpstr>
      <vt:lpstr>Have you encountered any obstacles on any sidewalk or curb ramp located in the city? If so, please describe the situation and location below. (continued)</vt:lpstr>
      <vt:lpstr>Regarding e-scooters, how can the City of Boise help improve the program to ensure sidewalks and other pedestrian pathways remain unobstructed? </vt:lpstr>
      <vt:lpstr>Regarding e-scooters, how can the City of Boise help improve the program to ensure sidewalks and other pedestrian pathways remain unobstructed? (continued)</vt:lpstr>
      <vt:lpstr>PowerPoint Presentation</vt:lpstr>
      <vt:lpstr>PowerPoint Presentation</vt:lpstr>
      <vt:lpstr>Have you encountered any obstacles to participating in a city program or activity?</vt:lpstr>
      <vt:lpstr>Have you encountered any obstacles to participating in a city program or activity? (continued) </vt:lpstr>
      <vt:lpstr>PowerPoint Presentation</vt:lpstr>
      <vt:lpstr>Respondents Memberships in Groups</vt:lpstr>
      <vt:lpstr>PowerPoint Presentation</vt:lpstr>
      <vt:lpstr>How can the City of Boise better communicate and engage people with disabilities?</vt:lpstr>
      <vt:lpstr>How can the City of Boise help make Boise accessible to all people with disabilities? (continued)</vt:lpstr>
      <vt:lpstr>What has the city done well when it comes to accessibility?</vt:lpstr>
      <vt:lpstr>What has the city done well when it comes to accessibility? (continued)</vt:lpstr>
      <vt:lpstr>Do you have any other A D A accessibility concerns in Boise?</vt:lpstr>
      <vt:lpstr>Do you have any other A D A accessibility concerns in Boise?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Ciera Garechana</dc:creator>
  <cp:lastModifiedBy>Donald Winiecki</cp:lastModifiedBy>
  <cp:revision>259</cp:revision>
  <dcterms:created xsi:type="dcterms:W3CDTF">2020-09-24T19:03:51Z</dcterms:created>
  <dcterms:modified xsi:type="dcterms:W3CDTF">2020-10-25T21:29:39Z</dcterms:modified>
</cp:coreProperties>
</file>